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66" r:id="rId2"/>
    <p:sldMasterId id="2147483838" r:id="rId3"/>
    <p:sldMasterId id="2147483858" r:id="rId4"/>
  </p:sldMasterIdLst>
  <p:notesMasterIdLst>
    <p:notesMasterId r:id="rId76"/>
  </p:notesMasterIdLst>
  <p:handoutMasterIdLst>
    <p:handoutMasterId r:id="rId77"/>
  </p:handoutMasterIdLst>
  <p:sldIdLst>
    <p:sldId id="369" r:id="rId5"/>
    <p:sldId id="370" r:id="rId6"/>
    <p:sldId id="378" r:id="rId7"/>
    <p:sldId id="379" r:id="rId8"/>
    <p:sldId id="380" r:id="rId9"/>
    <p:sldId id="266" r:id="rId10"/>
    <p:sldId id="371" r:id="rId11"/>
    <p:sldId id="372" r:id="rId12"/>
    <p:sldId id="373" r:id="rId13"/>
    <p:sldId id="377" r:id="rId14"/>
    <p:sldId id="374" r:id="rId15"/>
    <p:sldId id="375" r:id="rId16"/>
    <p:sldId id="376" r:id="rId17"/>
    <p:sldId id="381" r:id="rId18"/>
    <p:sldId id="412" r:id="rId19"/>
    <p:sldId id="413" r:id="rId20"/>
    <p:sldId id="411" r:id="rId21"/>
    <p:sldId id="414" r:id="rId22"/>
    <p:sldId id="382" r:id="rId23"/>
    <p:sldId id="426" r:id="rId24"/>
    <p:sldId id="383" r:id="rId25"/>
    <p:sldId id="415" r:id="rId26"/>
    <p:sldId id="416" r:id="rId27"/>
    <p:sldId id="384" r:id="rId28"/>
    <p:sldId id="417" r:id="rId29"/>
    <p:sldId id="420" r:id="rId30"/>
    <p:sldId id="385" r:id="rId31"/>
    <p:sldId id="421" r:id="rId32"/>
    <p:sldId id="386" r:id="rId33"/>
    <p:sldId id="427" r:id="rId34"/>
    <p:sldId id="387" r:id="rId35"/>
    <p:sldId id="428" r:id="rId36"/>
    <p:sldId id="388" r:id="rId37"/>
    <p:sldId id="429" r:id="rId38"/>
    <p:sldId id="389" r:id="rId39"/>
    <p:sldId id="430" r:id="rId40"/>
    <p:sldId id="390" r:id="rId41"/>
    <p:sldId id="431" r:id="rId42"/>
    <p:sldId id="391" r:id="rId43"/>
    <p:sldId id="422" r:id="rId44"/>
    <p:sldId id="392" r:id="rId45"/>
    <p:sldId id="432" r:id="rId46"/>
    <p:sldId id="423" r:id="rId47"/>
    <p:sldId id="394" r:id="rId48"/>
    <p:sldId id="425" r:id="rId49"/>
    <p:sldId id="395" r:id="rId50"/>
    <p:sldId id="396" r:id="rId51"/>
    <p:sldId id="397" r:id="rId52"/>
    <p:sldId id="434" r:id="rId53"/>
    <p:sldId id="433" r:id="rId54"/>
    <p:sldId id="398" r:id="rId55"/>
    <p:sldId id="435" r:id="rId56"/>
    <p:sldId id="436" r:id="rId57"/>
    <p:sldId id="399" r:id="rId58"/>
    <p:sldId id="400" r:id="rId59"/>
    <p:sldId id="437" r:id="rId60"/>
    <p:sldId id="401" r:id="rId61"/>
    <p:sldId id="438" r:id="rId62"/>
    <p:sldId id="439" r:id="rId63"/>
    <p:sldId id="440" r:id="rId64"/>
    <p:sldId id="441" r:id="rId65"/>
    <p:sldId id="443" r:id="rId66"/>
    <p:sldId id="444" r:id="rId67"/>
    <p:sldId id="445" r:id="rId68"/>
    <p:sldId id="446" r:id="rId69"/>
    <p:sldId id="406" r:id="rId70"/>
    <p:sldId id="447" r:id="rId71"/>
    <p:sldId id="442" r:id="rId72"/>
    <p:sldId id="448" r:id="rId73"/>
    <p:sldId id="449" r:id="rId74"/>
    <p:sldId id="450" r:id="rId75"/>
  </p:sldIdLst>
  <p:sldSz cx="12192000" cy="6858000"/>
  <p:notesSz cx="6858000" cy="9144000"/>
  <p:custDataLst>
    <p:tags r:id="rId78"/>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43D"/>
    <a:srgbClr val="FF6327"/>
    <a:srgbClr val="01D1D0"/>
    <a:srgbClr val="E6E7E7"/>
    <a:srgbClr val="0070AD"/>
    <a:srgbClr val="7F7F7F"/>
    <a:srgbClr val="6D64CC"/>
    <a:srgbClr val="7E39BA"/>
    <a:srgbClr val="4701A7"/>
    <a:srgbClr val="C8F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937" autoAdjust="0"/>
  </p:normalViewPr>
  <p:slideViewPr>
    <p:cSldViewPr>
      <p:cViewPr varScale="1">
        <p:scale>
          <a:sx n="89" d="100"/>
          <a:sy n="89" d="100"/>
        </p:scale>
        <p:origin x="466" y="96"/>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63" d="100"/>
          <a:sy n="63" d="100"/>
        </p:scale>
        <p:origin x="313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1000"/>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1000" smtClean="0"/>
              <a:pPr/>
              <a:t>20/01/2018</a:t>
            </a:fld>
            <a:endParaRPr lang="pt-PT" sz="1000"/>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1000"/>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1000" smtClean="0"/>
              <a:pPr/>
              <a:t>‹#›</a:t>
            </a:fld>
            <a:endParaRPr lang="pt-PT" sz="10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0835B8F7-DAC4-4931-8AED-4356A8B2FD64}" type="datetimeFigureOut">
              <a:rPr lang="pt-BR" smtClean="0"/>
              <a:pPr/>
              <a:t>20/01/2018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smtClean="0"/>
              <a:t>Insert comments </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baseline="0">
        <a:solidFill>
          <a:schemeClr val="tx1"/>
        </a:solidFill>
        <a:latin typeface="+mn-lt"/>
        <a:ea typeface="+mn-ea"/>
        <a:cs typeface="+mn-cs"/>
      </a:defRPr>
    </a:lvl1pPr>
    <a:lvl2pPr marL="457200" indent="0" algn="l" defTabSz="914400" rtl="0" eaLnBrk="1" latinLnBrk="0" hangingPunct="1">
      <a:buFont typeface="Arial" panose="020B0604020202020204" pitchFamily="34" charset="0"/>
      <a:buNone/>
      <a:defRPr sz="9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9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9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9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169071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317467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1795383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3395684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123611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17</a:t>
            </a:fld>
            <a:endParaRPr lang="pt-BR"/>
          </a:p>
        </p:txBody>
      </p:sp>
    </p:spTree>
    <p:extLst>
      <p:ext uri="{BB962C8B-B14F-4D97-AF65-F5344CB8AC3E}">
        <p14:creationId xmlns:p14="http://schemas.microsoft.com/office/powerpoint/2010/main" val="2620683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19</a:t>
            </a:fld>
            <a:endParaRPr lang="pt-BR"/>
          </a:p>
        </p:txBody>
      </p:sp>
    </p:spTree>
    <p:extLst>
      <p:ext uri="{BB962C8B-B14F-4D97-AF65-F5344CB8AC3E}">
        <p14:creationId xmlns:p14="http://schemas.microsoft.com/office/powerpoint/2010/main" val="3874751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21</a:t>
            </a:fld>
            <a:endParaRPr lang="pt-BR"/>
          </a:p>
        </p:txBody>
      </p:sp>
    </p:spTree>
    <p:extLst>
      <p:ext uri="{BB962C8B-B14F-4D97-AF65-F5344CB8AC3E}">
        <p14:creationId xmlns:p14="http://schemas.microsoft.com/office/powerpoint/2010/main" val="126991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3530206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27</a:t>
            </a:fld>
            <a:endParaRPr lang="pt-BR"/>
          </a:p>
        </p:txBody>
      </p:sp>
    </p:spTree>
    <p:extLst>
      <p:ext uri="{BB962C8B-B14F-4D97-AF65-F5344CB8AC3E}">
        <p14:creationId xmlns:p14="http://schemas.microsoft.com/office/powerpoint/2010/main" val="164805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29</a:t>
            </a:fld>
            <a:endParaRPr lang="pt-BR"/>
          </a:p>
        </p:txBody>
      </p:sp>
    </p:spTree>
    <p:extLst>
      <p:ext uri="{BB962C8B-B14F-4D97-AF65-F5344CB8AC3E}">
        <p14:creationId xmlns:p14="http://schemas.microsoft.com/office/powerpoint/2010/main" val="36072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729968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31</a:t>
            </a:fld>
            <a:endParaRPr lang="pt-BR"/>
          </a:p>
        </p:txBody>
      </p:sp>
    </p:spTree>
    <p:extLst>
      <p:ext uri="{BB962C8B-B14F-4D97-AF65-F5344CB8AC3E}">
        <p14:creationId xmlns:p14="http://schemas.microsoft.com/office/powerpoint/2010/main" val="4234506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33</a:t>
            </a:fld>
            <a:endParaRPr lang="pt-BR"/>
          </a:p>
        </p:txBody>
      </p:sp>
    </p:spTree>
    <p:extLst>
      <p:ext uri="{BB962C8B-B14F-4D97-AF65-F5344CB8AC3E}">
        <p14:creationId xmlns:p14="http://schemas.microsoft.com/office/powerpoint/2010/main" val="2417046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35</a:t>
            </a:fld>
            <a:endParaRPr lang="pt-BR"/>
          </a:p>
        </p:txBody>
      </p:sp>
    </p:spTree>
    <p:extLst>
      <p:ext uri="{BB962C8B-B14F-4D97-AF65-F5344CB8AC3E}">
        <p14:creationId xmlns:p14="http://schemas.microsoft.com/office/powerpoint/2010/main" val="989534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37</a:t>
            </a:fld>
            <a:endParaRPr lang="pt-BR"/>
          </a:p>
        </p:txBody>
      </p:sp>
    </p:spTree>
    <p:extLst>
      <p:ext uri="{BB962C8B-B14F-4D97-AF65-F5344CB8AC3E}">
        <p14:creationId xmlns:p14="http://schemas.microsoft.com/office/powerpoint/2010/main" val="1229863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39</a:t>
            </a:fld>
            <a:endParaRPr lang="pt-BR"/>
          </a:p>
        </p:txBody>
      </p:sp>
    </p:spTree>
    <p:extLst>
      <p:ext uri="{BB962C8B-B14F-4D97-AF65-F5344CB8AC3E}">
        <p14:creationId xmlns:p14="http://schemas.microsoft.com/office/powerpoint/2010/main" val="2071892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41</a:t>
            </a:fld>
            <a:endParaRPr lang="pt-BR"/>
          </a:p>
        </p:txBody>
      </p:sp>
    </p:spTree>
    <p:extLst>
      <p:ext uri="{BB962C8B-B14F-4D97-AF65-F5344CB8AC3E}">
        <p14:creationId xmlns:p14="http://schemas.microsoft.com/office/powerpoint/2010/main" val="108438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43</a:t>
            </a:fld>
            <a:endParaRPr lang="pt-BR"/>
          </a:p>
        </p:txBody>
      </p:sp>
    </p:spTree>
    <p:extLst>
      <p:ext uri="{BB962C8B-B14F-4D97-AF65-F5344CB8AC3E}">
        <p14:creationId xmlns:p14="http://schemas.microsoft.com/office/powerpoint/2010/main" val="2176794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44</a:t>
            </a:fld>
            <a:endParaRPr lang="pt-BR"/>
          </a:p>
        </p:txBody>
      </p:sp>
    </p:spTree>
    <p:extLst>
      <p:ext uri="{BB962C8B-B14F-4D97-AF65-F5344CB8AC3E}">
        <p14:creationId xmlns:p14="http://schemas.microsoft.com/office/powerpoint/2010/main" val="1581378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46</a:t>
            </a:fld>
            <a:endParaRPr lang="pt-BR"/>
          </a:p>
        </p:txBody>
      </p:sp>
    </p:spTree>
    <p:extLst>
      <p:ext uri="{BB962C8B-B14F-4D97-AF65-F5344CB8AC3E}">
        <p14:creationId xmlns:p14="http://schemas.microsoft.com/office/powerpoint/2010/main" val="3661874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47</a:t>
            </a:fld>
            <a:endParaRPr lang="pt-BR"/>
          </a:p>
        </p:txBody>
      </p:sp>
    </p:spTree>
    <p:extLst>
      <p:ext uri="{BB962C8B-B14F-4D97-AF65-F5344CB8AC3E}">
        <p14:creationId xmlns:p14="http://schemas.microsoft.com/office/powerpoint/2010/main" val="371064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2925159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48</a:t>
            </a:fld>
            <a:endParaRPr lang="pt-BR"/>
          </a:p>
        </p:txBody>
      </p:sp>
    </p:spTree>
    <p:extLst>
      <p:ext uri="{BB962C8B-B14F-4D97-AF65-F5344CB8AC3E}">
        <p14:creationId xmlns:p14="http://schemas.microsoft.com/office/powerpoint/2010/main" val="556893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51</a:t>
            </a:fld>
            <a:endParaRPr lang="pt-BR"/>
          </a:p>
        </p:txBody>
      </p:sp>
    </p:spTree>
    <p:extLst>
      <p:ext uri="{BB962C8B-B14F-4D97-AF65-F5344CB8AC3E}">
        <p14:creationId xmlns:p14="http://schemas.microsoft.com/office/powerpoint/2010/main" val="3565959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54</a:t>
            </a:fld>
            <a:endParaRPr lang="pt-BR"/>
          </a:p>
        </p:txBody>
      </p:sp>
    </p:spTree>
    <p:extLst>
      <p:ext uri="{BB962C8B-B14F-4D97-AF65-F5344CB8AC3E}">
        <p14:creationId xmlns:p14="http://schemas.microsoft.com/office/powerpoint/2010/main" val="2094415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55</a:t>
            </a:fld>
            <a:endParaRPr lang="pt-BR"/>
          </a:p>
        </p:txBody>
      </p:sp>
    </p:spTree>
    <p:extLst>
      <p:ext uri="{BB962C8B-B14F-4D97-AF65-F5344CB8AC3E}">
        <p14:creationId xmlns:p14="http://schemas.microsoft.com/office/powerpoint/2010/main" val="4019444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57</a:t>
            </a:fld>
            <a:endParaRPr lang="pt-BR"/>
          </a:p>
        </p:txBody>
      </p:sp>
    </p:spTree>
    <p:extLst>
      <p:ext uri="{BB962C8B-B14F-4D97-AF65-F5344CB8AC3E}">
        <p14:creationId xmlns:p14="http://schemas.microsoft.com/office/powerpoint/2010/main" val="3007505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Services only expose</a:t>
            </a:r>
            <a:r>
              <a:rPr lang="en-GB" baseline="0" smtClean="0"/>
              <a:t> calls. Client knows nothing about implementation of the call: if the entire service were rebuilt in another way following the same API, the client should not need to change.</a:t>
            </a:r>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pPr/>
              <a:t>58</a:t>
            </a:fld>
            <a:endParaRPr lang="pt-BR"/>
          </a:p>
        </p:txBody>
      </p:sp>
    </p:spTree>
    <p:extLst>
      <p:ext uri="{BB962C8B-B14F-4D97-AF65-F5344CB8AC3E}">
        <p14:creationId xmlns:p14="http://schemas.microsoft.com/office/powerpoint/2010/main" val="1765730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62</a:t>
            </a:fld>
            <a:endParaRPr lang="pt-BR"/>
          </a:p>
        </p:txBody>
      </p:sp>
    </p:spTree>
    <p:extLst>
      <p:ext uri="{BB962C8B-B14F-4D97-AF65-F5344CB8AC3E}">
        <p14:creationId xmlns:p14="http://schemas.microsoft.com/office/powerpoint/2010/main" val="1162659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63</a:t>
            </a:fld>
            <a:endParaRPr lang="pt-BR"/>
          </a:p>
        </p:txBody>
      </p:sp>
    </p:spTree>
    <p:extLst>
      <p:ext uri="{BB962C8B-B14F-4D97-AF65-F5344CB8AC3E}">
        <p14:creationId xmlns:p14="http://schemas.microsoft.com/office/powerpoint/2010/main" val="2204277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64</a:t>
            </a:fld>
            <a:endParaRPr lang="pt-BR"/>
          </a:p>
        </p:txBody>
      </p:sp>
    </p:spTree>
    <p:extLst>
      <p:ext uri="{BB962C8B-B14F-4D97-AF65-F5344CB8AC3E}">
        <p14:creationId xmlns:p14="http://schemas.microsoft.com/office/powerpoint/2010/main" val="4215824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65</a:t>
            </a:fld>
            <a:endParaRPr lang="pt-BR"/>
          </a:p>
        </p:txBody>
      </p:sp>
    </p:spTree>
    <p:extLst>
      <p:ext uri="{BB962C8B-B14F-4D97-AF65-F5344CB8AC3E}">
        <p14:creationId xmlns:p14="http://schemas.microsoft.com/office/powerpoint/2010/main" val="2812176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635185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66</a:t>
            </a:fld>
            <a:endParaRPr lang="pt-BR"/>
          </a:p>
        </p:txBody>
      </p:sp>
    </p:spTree>
    <p:extLst>
      <p:ext uri="{BB962C8B-B14F-4D97-AF65-F5344CB8AC3E}">
        <p14:creationId xmlns:p14="http://schemas.microsoft.com/office/powerpoint/2010/main" val="1846579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67</a:t>
            </a:fld>
            <a:endParaRPr lang="pt-BR"/>
          </a:p>
        </p:txBody>
      </p:sp>
    </p:spTree>
    <p:extLst>
      <p:ext uri="{BB962C8B-B14F-4D97-AF65-F5344CB8AC3E}">
        <p14:creationId xmlns:p14="http://schemas.microsoft.com/office/powerpoint/2010/main" val="2302467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69</a:t>
            </a:fld>
            <a:endParaRPr lang="pt-BR"/>
          </a:p>
        </p:txBody>
      </p:sp>
    </p:spTree>
    <p:extLst>
      <p:ext uri="{BB962C8B-B14F-4D97-AF65-F5344CB8AC3E}">
        <p14:creationId xmlns:p14="http://schemas.microsoft.com/office/powerpoint/2010/main" val="2283790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70</a:t>
            </a:fld>
            <a:endParaRPr lang="pt-BR"/>
          </a:p>
        </p:txBody>
      </p:sp>
    </p:spTree>
    <p:extLst>
      <p:ext uri="{BB962C8B-B14F-4D97-AF65-F5344CB8AC3E}">
        <p14:creationId xmlns:p14="http://schemas.microsoft.com/office/powerpoint/2010/main" val="590161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71</a:t>
            </a:fld>
            <a:endParaRPr lang="pt-BR"/>
          </a:p>
        </p:txBody>
      </p:sp>
    </p:spTree>
    <p:extLst>
      <p:ext uri="{BB962C8B-B14F-4D97-AF65-F5344CB8AC3E}">
        <p14:creationId xmlns:p14="http://schemas.microsoft.com/office/powerpoint/2010/main" val="3850082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1424610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1853702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2378541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3450797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3628205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png"/><Relationship Id="rId18" Type="http://schemas.openxmlformats.org/officeDocument/2006/relationships/hyperlink" Target="http://www.facebook.com/capgemini" TargetMode="External"/><Relationship Id="rId3" Type="http://schemas.openxmlformats.org/officeDocument/2006/relationships/tags" Target="../tags/tag19.xml"/><Relationship Id="rId21" Type="http://schemas.openxmlformats.org/officeDocument/2006/relationships/hyperlink" Target="http://www.capgemini.com/about/how-we-work/the-collaborative-business-experiencetm" TargetMode="External"/><Relationship Id="rId7" Type="http://schemas.openxmlformats.org/officeDocument/2006/relationships/image" Target="../media/image8.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18.xml"/><Relationship Id="rId16" Type="http://schemas.openxmlformats.org/officeDocument/2006/relationships/image" Target="../media/image11.png"/><Relationship Id="rId20" Type="http://schemas.microsoft.com/office/2007/relationships/hdphoto" Target="../media/hdphoto5.wdp"/><Relationship Id="rId1" Type="http://schemas.openxmlformats.org/officeDocument/2006/relationships/tags" Target="../tags/tag17.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4.xml"/><Relationship Id="rId15" Type="http://schemas.openxmlformats.org/officeDocument/2006/relationships/hyperlink" Target="http://www.youtube.com/capgeminimedia" TargetMode="External"/><Relationship Id="rId23" Type="http://schemas.openxmlformats.org/officeDocument/2006/relationships/hyperlink" Target="http://www.capgemini.com/" TargetMode="External"/><Relationship Id="rId10" Type="http://schemas.openxmlformats.org/officeDocument/2006/relationships/image" Target="../media/image9.png"/><Relationship Id="rId19" Type="http://schemas.openxmlformats.org/officeDocument/2006/relationships/image" Target="../media/image12.png"/><Relationship Id="rId4" Type="http://schemas.openxmlformats.org/officeDocument/2006/relationships/tags" Target="../tags/tag20.xml"/><Relationship Id="rId9" Type="http://schemas.openxmlformats.org/officeDocument/2006/relationships/hyperlink" Target="http://www.slideshare.net/capgemini" TargetMode="External"/><Relationship Id="rId14" Type="http://schemas.microsoft.com/office/2007/relationships/hdphoto" Target="../media/hdphoto3.wdp"/><Relationship Id="rId22" Type="http://schemas.openxmlformats.org/officeDocument/2006/relationships/hyperlink" Target="http://www.capgemini.com/about/how-we-work/rightshorer"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re 2"/>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3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userDrawn="1"/>
        </p:nvSpPr>
        <p:spPr>
          <a:xfrm>
            <a:off x="9055100" y="6489700"/>
            <a:ext cx="31369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598887" y="279401"/>
            <a:ext cx="6872513" cy="6313712"/>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8322"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50000"/>
                  </a:schemeClr>
                </a:solidFill>
                <a:cs typeface="Arial" panose="020B0604020202020204" pitchFamily="34" charset="0"/>
              </a:rPr>
              <a:pPr algn="r"/>
              <a:t>‹#›</a:t>
            </a:fld>
            <a:endParaRPr lang="en-US" sz="800">
              <a:solidFill>
                <a:schemeClr val="bg1">
                  <a:lumMod val="50000"/>
                </a:schemeClr>
              </a:solidFill>
              <a:cs typeface="Arial" panose="020B0604020202020204" pitchFamily="34" charset="0"/>
            </a:endParaRPr>
          </a:p>
        </p:txBody>
      </p:sp>
      <p:sp>
        <p:nvSpPr>
          <p:cNvPr id="8" name="Text Placeholder 7">
            <a:extLst>
              <a:ext uri="{FF2B5EF4-FFF2-40B4-BE49-F238E27FC236}">
                <a16:creationId xmlns="" xmlns:a16="http://schemas.microsoft.com/office/drawing/2014/main" id="{E824319D-02CC-441E-87B5-E9D15DE8CA35}"/>
              </a:ext>
            </a:extLst>
          </p:cNvPr>
          <p:cNvSpPr txBox="1">
            <a:spLocks/>
          </p:cNvSpPr>
          <p:nvPr userDrawn="1"/>
        </p:nvSpPr>
        <p:spPr>
          <a:xfrm>
            <a:off x="9070994"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mtClean="0">
                <a:solidFill>
                  <a:schemeClr val="bg1">
                    <a:lumMod val="50000"/>
                  </a:schemeClr>
                </a:solidFill>
              </a:rPr>
              <a:t>© Capgemini 2017. All rights reserved |</a:t>
            </a:r>
          </a:p>
        </p:txBody>
      </p:sp>
      <p:sp>
        <p:nvSpPr>
          <p:cNvPr id="2" name="Title 1"/>
          <p:cNvSpPr>
            <a:spLocks noGrp="1"/>
          </p:cNvSpPr>
          <p:nvPr>
            <p:ph type="title"/>
          </p:nvPr>
        </p:nvSpPr>
        <p:spPr>
          <a:xfrm>
            <a:off x="227349" y="-1"/>
            <a:ext cx="5636422" cy="1785257"/>
          </a:xfrm>
          <a:prstGeom prst="rect">
            <a:avLst/>
          </a:prstGeom>
        </p:spPr>
        <p:txBody>
          <a:bodyPr/>
          <a:lstStyle/>
          <a:p>
            <a:r>
              <a:rPr lang="en-US" smtClean="0"/>
              <a:t>Click to edit Master title style</a:t>
            </a:r>
            <a:endParaRPr lang="en-GB" dirty="0"/>
          </a:p>
        </p:txBody>
      </p:sp>
      <p:sp>
        <p:nvSpPr>
          <p:cNvPr id="4"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Espace réservé du texte 10"/>
          <p:cNvSpPr>
            <a:spLocks noGrp="1"/>
          </p:cNvSpPr>
          <p:nvPr>
            <p:ph type="body" sz="quarter" idx="10"/>
          </p:nvPr>
        </p:nvSpPr>
        <p:spPr>
          <a:xfrm>
            <a:off x="227013" y="2565000"/>
            <a:ext cx="9253537" cy="3924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1836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0705"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4761" name="Freeform 9"/>
          <p:cNvSpPr>
            <a:spLocks/>
          </p:cNvSpPr>
          <p:nvPr userDrawn="1"/>
        </p:nvSpPr>
        <p:spPr bwMode="auto">
          <a:xfrm>
            <a:off x="0" y="0"/>
            <a:ext cx="4415526" cy="3176270"/>
          </a:xfrm>
          <a:custGeom>
            <a:avLst/>
            <a:gdLst/>
            <a:ahLst/>
            <a:cxnLst>
              <a:cxn ang="0">
                <a:pos x="0" y="877"/>
              </a:cxn>
              <a:cxn ang="0">
                <a:pos x="0" y="852"/>
              </a:cxn>
              <a:cxn ang="0">
                <a:pos x="0" y="10"/>
              </a:cxn>
              <a:cxn ang="0">
                <a:pos x="0" y="0"/>
              </a:cxn>
              <a:cxn ang="0">
                <a:pos x="37" y="0"/>
              </a:cxn>
              <a:cxn ang="0">
                <a:pos x="1233" y="0"/>
              </a:cxn>
              <a:cxn ang="0">
                <a:pos x="1250" y="9"/>
              </a:cxn>
              <a:cxn ang="0">
                <a:pos x="1350" y="178"/>
              </a:cxn>
              <a:cxn ang="0">
                <a:pos x="1373" y="380"/>
              </a:cxn>
              <a:cxn ang="0">
                <a:pos x="1277" y="541"/>
              </a:cxn>
              <a:cxn ang="0">
                <a:pos x="1269" y="544"/>
              </a:cxn>
              <a:cxn ang="0">
                <a:pos x="1160" y="550"/>
              </a:cxn>
              <a:cxn ang="0">
                <a:pos x="1007" y="624"/>
              </a:cxn>
              <a:cxn ang="0">
                <a:pos x="772" y="775"/>
              </a:cxn>
              <a:cxn ang="0">
                <a:pos x="516" y="921"/>
              </a:cxn>
              <a:cxn ang="0">
                <a:pos x="289" y="988"/>
              </a:cxn>
              <a:cxn ang="0">
                <a:pos x="1" y="879"/>
              </a:cxn>
              <a:cxn ang="0">
                <a:pos x="0" y="877"/>
              </a:cxn>
            </a:cxnLst>
            <a:rect l="0" t="0" r="r" b="b"/>
            <a:pathLst>
              <a:path w="1388" h="998">
                <a:moveTo>
                  <a:pt x="0" y="877"/>
                </a:moveTo>
                <a:cubicBezTo>
                  <a:pt x="0" y="869"/>
                  <a:pt x="0" y="860"/>
                  <a:pt x="0" y="852"/>
                </a:cubicBezTo>
                <a:cubicBezTo>
                  <a:pt x="0" y="571"/>
                  <a:pt x="0" y="290"/>
                  <a:pt x="0" y="10"/>
                </a:cubicBezTo>
                <a:cubicBezTo>
                  <a:pt x="0" y="7"/>
                  <a:pt x="0" y="3"/>
                  <a:pt x="0" y="0"/>
                </a:cubicBezTo>
                <a:cubicBezTo>
                  <a:pt x="12" y="0"/>
                  <a:pt x="25" y="0"/>
                  <a:pt x="37" y="0"/>
                </a:cubicBezTo>
                <a:cubicBezTo>
                  <a:pt x="435" y="0"/>
                  <a:pt x="834" y="0"/>
                  <a:pt x="1233" y="0"/>
                </a:cubicBezTo>
                <a:cubicBezTo>
                  <a:pt x="1241" y="0"/>
                  <a:pt x="1245" y="3"/>
                  <a:pt x="1250" y="9"/>
                </a:cubicBezTo>
                <a:cubicBezTo>
                  <a:pt x="1290" y="61"/>
                  <a:pt x="1325" y="116"/>
                  <a:pt x="1350" y="178"/>
                </a:cubicBezTo>
                <a:cubicBezTo>
                  <a:pt x="1376" y="243"/>
                  <a:pt x="1388" y="310"/>
                  <a:pt x="1373" y="380"/>
                </a:cubicBezTo>
                <a:cubicBezTo>
                  <a:pt x="1359" y="445"/>
                  <a:pt x="1324" y="496"/>
                  <a:pt x="1277" y="541"/>
                </a:cubicBezTo>
                <a:cubicBezTo>
                  <a:pt x="1275" y="543"/>
                  <a:pt x="1273" y="545"/>
                  <a:pt x="1269" y="544"/>
                </a:cubicBezTo>
                <a:cubicBezTo>
                  <a:pt x="1232" y="532"/>
                  <a:pt x="1196" y="539"/>
                  <a:pt x="1160" y="550"/>
                </a:cubicBezTo>
                <a:cubicBezTo>
                  <a:pt x="1106" y="568"/>
                  <a:pt x="1056" y="595"/>
                  <a:pt x="1007" y="624"/>
                </a:cubicBezTo>
                <a:cubicBezTo>
                  <a:pt x="927" y="672"/>
                  <a:pt x="850" y="725"/>
                  <a:pt x="772" y="775"/>
                </a:cubicBezTo>
                <a:cubicBezTo>
                  <a:pt x="689" y="828"/>
                  <a:pt x="605" y="879"/>
                  <a:pt x="516" y="921"/>
                </a:cubicBezTo>
                <a:cubicBezTo>
                  <a:pt x="443" y="954"/>
                  <a:pt x="369" y="980"/>
                  <a:pt x="289" y="988"/>
                </a:cubicBezTo>
                <a:cubicBezTo>
                  <a:pt x="175" y="998"/>
                  <a:pt x="79" y="962"/>
                  <a:pt x="1" y="879"/>
                </a:cubicBezTo>
                <a:cubicBezTo>
                  <a:pt x="0" y="879"/>
                  <a:pt x="0" y="878"/>
                  <a:pt x="0" y="87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27349" y="0"/>
            <a:ext cx="3633451" cy="2307771"/>
          </a:xfrm>
          <a:prstGeom prst="rect">
            <a:avLst/>
          </a:prstGeom>
        </p:spPr>
        <p:txBody>
          <a:bodyPr/>
          <a:lstStyle>
            <a:lvl1pPr>
              <a:defRPr>
                <a:solidFill>
                  <a:schemeClr val="bg1"/>
                </a:solidFill>
              </a:defRPr>
            </a:lvl1pPr>
          </a:lstStyle>
          <a:p>
            <a:r>
              <a:rPr lang="en-US" smtClean="0"/>
              <a:t>Click to edit Master title style</a:t>
            </a:r>
            <a:endParaRPr lang="en-GB" dirty="0"/>
          </a:p>
        </p:txBody>
      </p:sp>
      <p:sp>
        <p:nvSpPr>
          <p:cNvPr id="14"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231351" y="3420284"/>
            <a:ext cx="4286594" cy="2993216"/>
          </a:xfrm>
          <a:prstGeom prst="rect">
            <a:avLst/>
          </a:prstGeom>
        </p:spPr>
        <p:txBody>
          <a:bodyPr>
            <a:no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ext Placeholder 4">
            <a:extLst>
              <a:ext uri="{FF2B5EF4-FFF2-40B4-BE49-F238E27FC236}">
                <a16:creationId xmlns:a16="http://schemas.microsoft.com/office/drawing/2014/main" xmlns="" id="{3F6EE60C-2261-45A0-AD6F-B5F767C57B57}"/>
              </a:ext>
            </a:extLst>
          </p:cNvPr>
          <p:cNvSpPr>
            <a:spLocks noGrp="1"/>
          </p:cNvSpPr>
          <p:nvPr>
            <p:ph type="body" sz="quarter" idx="29" hasCustomPrompt="1"/>
          </p:nvPr>
        </p:nvSpPr>
        <p:spPr>
          <a:xfrm>
            <a:off x="6981371" y="518014"/>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16" name="Text Placeholder 7">
            <a:extLst>
              <a:ext uri="{FF2B5EF4-FFF2-40B4-BE49-F238E27FC236}">
                <a16:creationId xmlns:a16="http://schemas.microsoft.com/office/drawing/2014/main" xmlns="" id="{ABE7F41D-73F9-4353-AE3F-71AB8377048D}"/>
              </a:ext>
            </a:extLst>
          </p:cNvPr>
          <p:cNvSpPr>
            <a:spLocks noGrp="1"/>
          </p:cNvSpPr>
          <p:nvPr>
            <p:ph type="body" sz="quarter" idx="30" hasCustomPrompt="1"/>
          </p:nvPr>
        </p:nvSpPr>
        <p:spPr>
          <a:xfrm>
            <a:off x="6981372"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4">
            <a:extLst>
              <a:ext uri="{FF2B5EF4-FFF2-40B4-BE49-F238E27FC236}">
                <a16:creationId xmlns:a16="http://schemas.microsoft.com/office/drawing/2014/main" xmlns="" id="{83D9B326-443F-495A-B788-21C48AC85AE2}"/>
              </a:ext>
            </a:extLst>
          </p:cNvPr>
          <p:cNvSpPr>
            <a:spLocks noGrp="1"/>
          </p:cNvSpPr>
          <p:nvPr>
            <p:ph type="body" sz="quarter" idx="31" hasCustomPrompt="1"/>
          </p:nvPr>
        </p:nvSpPr>
        <p:spPr>
          <a:xfrm>
            <a:off x="6981371" y="4647262"/>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7">
            <a:extLst>
              <a:ext uri="{FF2B5EF4-FFF2-40B4-BE49-F238E27FC236}">
                <a16:creationId xmlns:a16="http://schemas.microsoft.com/office/drawing/2014/main" xmlns="" id="{00358894-025F-4D0E-AF6E-F99EDF29800A}"/>
              </a:ext>
            </a:extLst>
          </p:cNvPr>
          <p:cNvSpPr>
            <a:spLocks noGrp="1"/>
          </p:cNvSpPr>
          <p:nvPr>
            <p:ph type="body" sz="quarter" idx="32" hasCustomPrompt="1"/>
          </p:nvPr>
        </p:nvSpPr>
        <p:spPr>
          <a:xfrm>
            <a:off x="6981372"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Text Placeholder 4">
            <a:extLst>
              <a:ext uri="{FF2B5EF4-FFF2-40B4-BE49-F238E27FC236}">
                <a16:creationId xmlns:a16="http://schemas.microsoft.com/office/drawing/2014/main" xmlns="" id="{EE5AF299-5A92-48E3-B18F-F7FE7AB9EED4}"/>
              </a:ext>
            </a:extLst>
          </p:cNvPr>
          <p:cNvSpPr>
            <a:spLocks noGrp="1"/>
          </p:cNvSpPr>
          <p:nvPr>
            <p:ph type="body" sz="quarter" idx="33" hasCustomPrompt="1"/>
          </p:nvPr>
        </p:nvSpPr>
        <p:spPr>
          <a:xfrm>
            <a:off x="6981371" y="2563381"/>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20" name="Text Placeholder 7">
            <a:extLst>
              <a:ext uri="{FF2B5EF4-FFF2-40B4-BE49-F238E27FC236}">
                <a16:creationId xmlns:a16="http://schemas.microsoft.com/office/drawing/2014/main" xmlns="" id="{F951F368-6540-4675-9A52-0824638E0EF4}"/>
              </a:ext>
            </a:extLst>
          </p:cNvPr>
          <p:cNvSpPr>
            <a:spLocks noGrp="1"/>
          </p:cNvSpPr>
          <p:nvPr>
            <p:ph type="body" sz="quarter" idx="34" hasCustomPrompt="1"/>
          </p:nvPr>
        </p:nvSpPr>
        <p:spPr>
          <a:xfrm>
            <a:off x="6981372"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040484"/>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2"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2996221"/>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3"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107841"/>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Tree>
    <p:extLst>
      <p:ext uri="{BB962C8B-B14F-4D97-AF65-F5344CB8AC3E}">
        <p14:creationId xmlns:p14="http://schemas.microsoft.com/office/powerpoint/2010/main" val="754840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807"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Freeform 6"/>
          <p:cNvSpPr>
            <a:spLocks/>
          </p:cNvSpPr>
          <p:nvPr userDrawn="1"/>
        </p:nvSpPr>
        <p:spPr bwMode="auto">
          <a:xfrm>
            <a:off x="4901351" y="838199"/>
            <a:ext cx="7289800" cy="6026150"/>
          </a:xfrm>
          <a:custGeom>
            <a:avLst/>
            <a:gdLst/>
            <a:ahLst/>
            <a:cxnLst>
              <a:cxn ang="0">
                <a:pos x="0" y="1904"/>
              </a:cxn>
              <a:cxn ang="0">
                <a:pos x="8" y="1894"/>
              </a:cxn>
              <a:cxn ang="0">
                <a:pos x="20" y="1886"/>
              </a:cxn>
              <a:cxn ang="0">
                <a:pos x="146" y="1832"/>
              </a:cxn>
              <a:cxn ang="0">
                <a:pos x="344" y="1720"/>
              </a:cxn>
              <a:cxn ang="0">
                <a:pos x="484" y="1628"/>
              </a:cxn>
              <a:cxn ang="0">
                <a:pos x="754" y="1430"/>
              </a:cxn>
              <a:cxn ang="0">
                <a:pos x="1094" y="1162"/>
              </a:cxn>
              <a:cxn ang="0">
                <a:pos x="1418" y="906"/>
              </a:cxn>
              <a:cxn ang="0">
                <a:pos x="1766" y="648"/>
              </a:cxn>
              <a:cxn ang="0">
                <a:pos x="2006" y="486"/>
              </a:cxn>
              <a:cxn ang="0">
                <a:pos x="2254" y="338"/>
              </a:cxn>
              <a:cxn ang="0">
                <a:pos x="2390" y="268"/>
              </a:cxn>
              <a:cxn ang="0">
                <a:pos x="2598" y="172"/>
              </a:cxn>
              <a:cxn ang="0">
                <a:pos x="2816" y="92"/>
              </a:cxn>
              <a:cxn ang="0">
                <a:pos x="2996" y="42"/>
              </a:cxn>
              <a:cxn ang="0">
                <a:pos x="3134" y="16"/>
              </a:cxn>
              <a:cxn ang="0">
                <a:pos x="3220" y="6"/>
              </a:cxn>
              <a:cxn ang="0">
                <a:pos x="3336" y="2"/>
              </a:cxn>
              <a:cxn ang="0">
                <a:pos x="3390" y="0"/>
              </a:cxn>
              <a:cxn ang="0">
                <a:pos x="3522" y="0"/>
              </a:cxn>
              <a:cxn ang="0">
                <a:pos x="3590" y="4"/>
              </a:cxn>
              <a:cxn ang="0">
                <a:pos x="3688" y="8"/>
              </a:cxn>
              <a:cxn ang="0">
                <a:pos x="3832" y="34"/>
              </a:cxn>
              <a:cxn ang="0">
                <a:pos x="3974" y="72"/>
              </a:cxn>
              <a:cxn ang="0">
                <a:pos x="4160" y="140"/>
              </a:cxn>
              <a:cxn ang="0">
                <a:pos x="4336" y="228"/>
              </a:cxn>
              <a:cxn ang="0">
                <a:pos x="4448" y="300"/>
              </a:cxn>
              <a:cxn ang="0">
                <a:pos x="4568" y="390"/>
              </a:cxn>
              <a:cxn ang="0">
                <a:pos x="4588" y="414"/>
              </a:cxn>
              <a:cxn ang="0">
                <a:pos x="4592" y="2788"/>
              </a:cxn>
              <a:cxn ang="0">
                <a:pos x="4582" y="2808"/>
              </a:cxn>
              <a:cxn ang="0">
                <a:pos x="4514" y="2862"/>
              </a:cxn>
              <a:cxn ang="0">
                <a:pos x="4354" y="2970"/>
              </a:cxn>
              <a:cxn ang="0">
                <a:pos x="4186" y="3062"/>
              </a:cxn>
              <a:cxn ang="0">
                <a:pos x="4054" y="3122"/>
              </a:cxn>
              <a:cxn ang="0">
                <a:pos x="3828" y="3206"/>
              </a:cxn>
              <a:cxn ang="0">
                <a:pos x="3598" y="3276"/>
              </a:cxn>
              <a:cxn ang="0">
                <a:pos x="3370" y="3334"/>
              </a:cxn>
              <a:cxn ang="0">
                <a:pos x="2920" y="3432"/>
              </a:cxn>
              <a:cxn ang="0">
                <a:pos x="2498" y="3528"/>
              </a:cxn>
              <a:cxn ang="0">
                <a:pos x="2360" y="3566"/>
              </a:cxn>
              <a:cxn ang="0">
                <a:pos x="2144" y="3642"/>
              </a:cxn>
              <a:cxn ang="0">
                <a:pos x="1988" y="3716"/>
              </a:cxn>
              <a:cxn ang="0">
                <a:pos x="1878" y="3782"/>
              </a:cxn>
              <a:cxn ang="0">
                <a:pos x="1858" y="3792"/>
              </a:cxn>
              <a:cxn ang="0">
                <a:pos x="1834" y="3796"/>
              </a:cxn>
              <a:cxn ang="0">
                <a:pos x="432" y="3796"/>
              </a:cxn>
              <a:cxn ang="0">
                <a:pos x="408" y="3774"/>
              </a:cxn>
              <a:cxn ang="0">
                <a:pos x="354" y="3652"/>
              </a:cxn>
              <a:cxn ang="0">
                <a:pos x="258" y="3396"/>
              </a:cxn>
              <a:cxn ang="0">
                <a:pos x="140" y="2988"/>
              </a:cxn>
              <a:cxn ang="0">
                <a:pos x="86" y="2734"/>
              </a:cxn>
              <a:cxn ang="0">
                <a:pos x="44" y="2478"/>
              </a:cxn>
              <a:cxn ang="0">
                <a:pos x="8" y="2154"/>
              </a:cxn>
              <a:cxn ang="0">
                <a:pos x="4" y="2020"/>
              </a:cxn>
              <a:cxn ang="0">
                <a:pos x="2" y="1948"/>
              </a:cxn>
            </a:cxnLst>
            <a:rect l="0" t="0" r="r" b="b"/>
            <a:pathLst>
              <a:path w="4592" h="3796">
                <a:moveTo>
                  <a:pt x="0" y="1924"/>
                </a:moveTo>
                <a:lnTo>
                  <a:pt x="0" y="1924"/>
                </a:lnTo>
                <a:lnTo>
                  <a:pt x="0" y="1904"/>
                </a:lnTo>
                <a:lnTo>
                  <a:pt x="0" y="1904"/>
                </a:lnTo>
                <a:lnTo>
                  <a:pt x="4" y="1898"/>
                </a:lnTo>
                <a:lnTo>
                  <a:pt x="8" y="1894"/>
                </a:lnTo>
                <a:lnTo>
                  <a:pt x="14" y="1890"/>
                </a:lnTo>
                <a:lnTo>
                  <a:pt x="20" y="1886"/>
                </a:lnTo>
                <a:lnTo>
                  <a:pt x="20" y="1886"/>
                </a:lnTo>
                <a:lnTo>
                  <a:pt x="62" y="1870"/>
                </a:lnTo>
                <a:lnTo>
                  <a:pt x="104" y="1850"/>
                </a:lnTo>
                <a:lnTo>
                  <a:pt x="146" y="1832"/>
                </a:lnTo>
                <a:lnTo>
                  <a:pt x="186" y="1810"/>
                </a:lnTo>
                <a:lnTo>
                  <a:pt x="266" y="1766"/>
                </a:lnTo>
                <a:lnTo>
                  <a:pt x="344" y="1720"/>
                </a:lnTo>
                <a:lnTo>
                  <a:pt x="344" y="1720"/>
                </a:lnTo>
                <a:lnTo>
                  <a:pt x="414" y="1674"/>
                </a:lnTo>
                <a:lnTo>
                  <a:pt x="484" y="1628"/>
                </a:lnTo>
                <a:lnTo>
                  <a:pt x="552" y="1580"/>
                </a:lnTo>
                <a:lnTo>
                  <a:pt x="620" y="1530"/>
                </a:lnTo>
                <a:lnTo>
                  <a:pt x="754" y="1430"/>
                </a:lnTo>
                <a:lnTo>
                  <a:pt x="886" y="1328"/>
                </a:lnTo>
                <a:lnTo>
                  <a:pt x="886" y="1328"/>
                </a:lnTo>
                <a:lnTo>
                  <a:pt x="1094" y="1162"/>
                </a:lnTo>
                <a:lnTo>
                  <a:pt x="1304" y="996"/>
                </a:lnTo>
                <a:lnTo>
                  <a:pt x="1304" y="996"/>
                </a:lnTo>
                <a:lnTo>
                  <a:pt x="1418" y="906"/>
                </a:lnTo>
                <a:lnTo>
                  <a:pt x="1532" y="818"/>
                </a:lnTo>
                <a:lnTo>
                  <a:pt x="1648" y="732"/>
                </a:lnTo>
                <a:lnTo>
                  <a:pt x="1766" y="648"/>
                </a:lnTo>
                <a:lnTo>
                  <a:pt x="1766" y="648"/>
                </a:lnTo>
                <a:lnTo>
                  <a:pt x="1886" y="566"/>
                </a:lnTo>
                <a:lnTo>
                  <a:pt x="2006" y="486"/>
                </a:lnTo>
                <a:lnTo>
                  <a:pt x="2128" y="410"/>
                </a:lnTo>
                <a:lnTo>
                  <a:pt x="2190" y="374"/>
                </a:lnTo>
                <a:lnTo>
                  <a:pt x="2254" y="338"/>
                </a:lnTo>
                <a:lnTo>
                  <a:pt x="2254" y="338"/>
                </a:lnTo>
                <a:lnTo>
                  <a:pt x="2322" y="302"/>
                </a:lnTo>
                <a:lnTo>
                  <a:pt x="2390" y="268"/>
                </a:lnTo>
                <a:lnTo>
                  <a:pt x="2458" y="234"/>
                </a:lnTo>
                <a:lnTo>
                  <a:pt x="2528" y="202"/>
                </a:lnTo>
                <a:lnTo>
                  <a:pt x="2598" y="172"/>
                </a:lnTo>
                <a:lnTo>
                  <a:pt x="2670" y="142"/>
                </a:lnTo>
                <a:lnTo>
                  <a:pt x="2742" y="116"/>
                </a:lnTo>
                <a:lnTo>
                  <a:pt x="2816" y="92"/>
                </a:lnTo>
                <a:lnTo>
                  <a:pt x="2816" y="92"/>
                </a:lnTo>
                <a:lnTo>
                  <a:pt x="2906" y="64"/>
                </a:lnTo>
                <a:lnTo>
                  <a:pt x="2996" y="42"/>
                </a:lnTo>
                <a:lnTo>
                  <a:pt x="3042" y="32"/>
                </a:lnTo>
                <a:lnTo>
                  <a:pt x="3088" y="22"/>
                </a:lnTo>
                <a:lnTo>
                  <a:pt x="3134" y="16"/>
                </a:lnTo>
                <a:lnTo>
                  <a:pt x="3182" y="10"/>
                </a:lnTo>
                <a:lnTo>
                  <a:pt x="3182" y="10"/>
                </a:lnTo>
                <a:lnTo>
                  <a:pt x="3220" y="6"/>
                </a:lnTo>
                <a:lnTo>
                  <a:pt x="3258" y="4"/>
                </a:lnTo>
                <a:lnTo>
                  <a:pt x="3336" y="2"/>
                </a:lnTo>
                <a:lnTo>
                  <a:pt x="3336" y="2"/>
                </a:lnTo>
                <a:lnTo>
                  <a:pt x="3364" y="2"/>
                </a:lnTo>
                <a:lnTo>
                  <a:pt x="3378" y="2"/>
                </a:lnTo>
                <a:lnTo>
                  <a:pt x="3390" y="0"/>
                </a:lnTo>
                <a:lnTo>
                  <a:pt x="3390" y="0"/>
                </a:lnTo>
                <a:lnTo>
                  <a:pt x="3522" y="0"/>
                </a:lnTo>
                <a:lnTo>
                  <a:pt x="3522" y="0"/>
                </a:lnTo>
                <a:lnTo>
                  <a:pt x="3538" y="2"/>
                </a:lnTo>
                <a:lnTo>
                  <a:pt x="3556" y="4"/>
                </a:lnTo>
                <a:lnTo>
                  <a:pt x="3590" y="4"/>
                </a:lnTo>
                <a:lnTo>
                  <a:pt x="3590" y="4"/>
                </a:lnTo>
                <a:lnTo>
                  <a:pt x="3640" y="4"/>
                </a:lnTo>
                <a:lnTo>
                  <a:pt x="3688" y="8"/>
                </a:lnTo>
                <a:lnTo>
                  <a:pt x="3736" y="16"/>
                </a:lnTo>
                <a:lnTo>
                  <a:pt x="3784" y="24"/>
                </a:lnTo>
                <a:lnTo>
                  <a:pt x="3832" y="34"/>
                </a:lnTo>
                <a:lnTo>
                  <a:pt x="3880" y="46"/>
                </a:lnTo>
                <a:lnTo>
                  <a:pt x="3974" y="72"/>
                </a:lnTo>
                <a:lnTo>
                  <a:pt x="3974" y="72"/>
                </a:lnTo>
                <a:lnTo>
                  <a:pt x="4038" y="92"/>
                </a:lnTo>
                <a:lnTo>
                  <a:pt x="4100" y="114"/>
                </a:lnTo>
                <a:lnTo>
                  <a:pt x="4160" y="140"/>
                </a:lnTo>
                <a:lnTo>
                  <a:pt x="4220" y="168"/>
                </a:lnTo>
                <a:lnTo>
                  <a:pt x="4278" y="196"/>
                </a:lnTo>
                <a:lnTo>
                  <a:pt x="4336" y="228"/>
                </a:lnTo>
                <a:lnTo>
                  <a:pt x="4392" y="264"/>
                </a:lnTo>
                <a:lnTo>
                  <a:pt x="4448" y="300"/>
                </a:lnTo>
                <a:lnTo>
                  <a:pt x="4448" y="300"/>
                </a:lnTo>
                <a:lnTo>
                  <a:pt x="4508" y="344"/>
                </a:lnTo>
                <a:lnTo>
                  <a:pt x="4568" y="390"/>
                </a:lnTo>
                <a:lnTo>
                  <a:pt x="4568" y="390"/>
                </a:lnTo>
                <a:lnTo>
                  <a:pt x="4576" y="396"/>
                </a:lnTo>
                <a:lnTo>
                  <a:pt x="4582" y="404"/>
                </a:lnTo>
                <a:lnTo>
                  <a:pt x="4588" y="414"/>
                </a:lnTo>
                <a:lnTo>
                  <a:pt x="4592" y="422"/>
                </a:lnTo>
                <a:lnTo>
                  <a:pt x="4592" y="422"/>
                </a:lnTo>
                <a:lnTo>
                  <a:pt x="4592" y="2788"/>
                </a:lnTo>
                <a:lnTo>
                  <a:pt x="4592" y="2788"/>
                </a:lnTo>
                <a:lnTo>
                  <a:pt x="4588" y="2798"/>
                </a:lnTo>
                <a:lnTo>
                  <a:pt x="4582" y="2808"/>
                </a:lnTo>
                <a:lnTo>
                  <a:pt x="4564" y="2824"/>
                </a:lnTo>
                <a:lnTo>
                  <a:pt x="4564" y="2824"/>
                </a:lnTo>
                <a:lnTo>
                  <a:pt x="4514" y="2862"/>
                </a:lnTo>
                <a:lnTo>
                  <a:pt x="4462" y="2900"/>
                </a:lnTo>
                <a:lnTo>
                  <a:pt x="4408" y="2936"/>
                </a:lnTo>
                <a:lnTo>
                  <a:pt x="4354" y="2970"/>
                </a:lnTo>
                <a:lnTo>
                  <a:pt x="4300" y="3002"/>
                </a:lnTo>
                <a:lnTo>
                  <a:pt x="4244" y="3032"/>
                </a:lnTo>
                <a:lnTo>
                  <a:pt x="4186" y="3062"/>
                </a:lnTo>
                <a:lnTo>
                  <a:pt x="4128" y="3090"/>
                </a:lnTo>
                <a:lnTo>
                  <a:pt x="4128" y="3090"/>
                </a:lnTo>
                <a:lnTo>
                  <a:pt x="4054" y="3122"/>
                </a:lnTo>
                <a:lnTo>
                  <a:pt x="3980" y="3152"/>
                </a:lnTo>
                <a:lnTo>
                  <a:pt x="3904" y="3180"/>
                </a:lnTo>
                <a:lnTo>
                  <a:pt x="3828" y="3206"/>
                </a:lnTo>
                <a:lnTo>
                  <a:pt x="3752" y="3232"/>
                </a:lnTo>
                <a:lnTo>
                  <a:pt x="3676" y="3254"/>
                </a:lnTo>
                <a:lnTo>
                  <a:pt x="3598" y="3276"/>
                </a:lnTo>
                <a:lnTo>
                  <a:pt x="3520" y="3296"/>
                </a:lnTo>
                <a:lnTo>
                  <a:pt x="3520" y="3296"/>
                </a:lnTo>
                <a:lnTo>
                  <a:pt x="3370" y="3334"/>
                </a:lnTo>
                <a:lnTo>
                  <a:pt x="3220" y="3368"/>
                </a:lnTo>
                <a:lnTo>
                  <a:pt x="2920" y="3432"/>
                </a:lnTo>
                <a:lnTo>
                  <a:pt x="2920" y="3432"/>
                </a:lnTo>
                <a:lnTo>
                  <a:pt x="2778" y="3462"/>
                </a:lnTo>
                <a:lnTo>
                  <a:pt x="2638" y="3492"/>
                </a:lnTo>
                <a:lnTo>
                  <a:pt x="2498" y="3528"/>
                </a:lnTo>
                <a:lnTo>
                  <a:pt x="2430" y="3546"/>
                </a:lnTo>
                <a:lnTo>
                  <a:pt x="2360" y="3566"/>
                </a:lnTo>
                <a:lnTo>
                  <a:pt x="2360" y="3566"/>
                </a:lnTo>
                <a:lnTo>
                  <a:pt x="2250" y="3602"/>
                </a:lnTo>
                <a:lnTo>
                  <a:pt x="2196" y="3622"/>
                </a:lnTo>
                <a:lnTo>
                  <a:pt x="2144" y="3642"/>
                </a:lnTo>
                <a:lnTo>
                  <a:pt x="2092" y="3666"/>
                </a:lnTo>
                <a:lnTo>
                  <a:pt x="2040" y="3690"/>
                </a:lnTo>
                <a:lnTo>
                  <a:pt x="1988" y="3716"/>
                </a:lnTo>
                <a:lnTo>
                  <a:pt x="1938" y="3744"/>
                </a:lnTo>
                <a:lnTo>
                  <a:pt x="1938" y="3744"/>
                </a:lnTo>
                <a:lnTo>
                  <a:pt x="1878" y="3782"/>
                </a:lnTo>
                <a:lnTo>
                  <a:pt x="1878" y="3782"/>
                </a:lnTo>
                <a:lnTo>
                  <a:pt x="1868" y="3788"/>
                </a:lnTo>
                <a:lnTo>
                  <a:pt x="1858" y="3792"/>
                </a:lnTo>
                <a:lnTo>
                  <a:pt x="1846" y="3796"/>
                </a:lnTo>
                <a:lnTo>
                  <a:pt x="1834" y="3796"/>
                </a:lnTo>
                <a:lnTo>
                  <a:pt x="1834" y="3796"/>
                </a:lnTo>
                <a:lnTo>
                  <a:pt x="444" y="3796"/>
                </a:lnTo>
                <a:lnTo>
                  <a:pt x="444" y="3796"/>
                </a:lnTo>
                <a:lnTo>
                  <a:pt x="432" y="3796"/>
                </a:lnTo>
                <a:lnTo>
                  <a:pt x="422" y="3792"/>
                </a:lnTo>
                <a:lnTo>
                  <a:pt x="414" y="3784"/>
                </a:lnTo>
                <a:lnTo>
                  <a:pt x="408" y="3774"/>
                </a:lnTo>
                <a:lnTo>
                  <a:pt x="408" y="3774"/>
                </a:lnTo>
                <a:lnTo>
                  <a:pt x="380" y="3714"/>
                </a:lnTo>
                <a:lnTo>
                  <a:pt x="354" y="3652"/>
                </a:lnTo>
                <a:lnTo>
                  <a:pt x="306" y="3528"/>
                </a:lnTo>
                <a:lnTo>
                  <a:pt x="306" y="3528"/>
                </a:lnTo>
                <a:lnTo>
                  <a:pt x="258" y="3396"/>
                </a:lnTo>
                <a:lnTo>
                  <a:pt x="214" y="3260"/>
                </a:lnTo>
                <a:lnTo>
                  <a:pt x="174" y="3124"/>
                </a:lnTo>
                <a:lnTo>
                  <a:pt x="140" y="2988"/>
                </a:lnTo>
                <a:lnTo>
                  <a:pt x="140" y="2988"/>
                </a:lnTo>
                <a:lnTo>
                  <a:pt x="112" y="2860"/>
                </a:lnTo>
                <a:lnTo>
                  <a:pt x="86" y="2734"/>
                </a:lnTo>
                <a:lnTo>
                  <a:pt x="64" y="2606"/>
                </a:lnTo>
                <a:lnTo>
                  <a:pt x="44" y="2478"/>
                </a:lnTo>
                <a:lnTo>
                  <a:pt x="44" y="2478"/>
                </a:lnTo>
                <a:lnTo>
                  <a:pt x="24" y="2316"/>
                </a:lnTo>
                <a:lnTo>
                  <a:pt x="14" y="2236"/>
                </a:lnTo>
                <a:lnTo>
                  <a:pt x="8" y="2154"/>
                </a:lnTo>
                <a:lnTo>
                  <a:pt x="8" y="2154"/>
                </a:lnTo>
                <a:lnTo>
                  <a:pt x="6" y="2086"/>
                </a:lnTo>
                <a:lnTo>
                  <a:pt x="4" y="2020"/>
                </a:lnTo>
                <a:lnTo>
                  <a:pt x="4" y="2020"/>
                </a:lnTo>
                <a:lnTo>
                  <a:pt x="2" y="1972"/>
                </a:lnTo>
                <a:lnTo>
                  <a:pt x="2" y="1948"/>
                </a:lnTo>
                <a:lnTo>
                  <a:pt x="0" y="1924"/>
                </a:lnTo>
                <a:lnTo>
                  <a:pt x="0" y="1924"/>
                </a:ln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694195" y="2191647"/>
            <a:ext cx="4021613" cy="3160282"/>
          </a:xfrm>
          <a:prstGeom prst="rect">
            <a:avLst/>
          </a:prstGeom>
        </p:spPr>
        <p:txBody>
          <a:bodyPr anchor="ctr">
            <a:norm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smtClean="0"/>
              <a:t>Cliquez sur l'icône pour ajouter une image</a:t>
            </a:r>
            <a:endParaRPr lang="pt-PT"/>
          </a:p>
        </p:txBody>
      </p:sp>
      <p:sp>
        <p:nvSpPr>
          <p:cNvPr id="13319" name="Freeform 7"/>
          <p:cNvSpPr>
            <a:spLocks/>
          </p:cNvSpPr>
          <p:nvPr userDrawn="1"/>
        </p:nvSpPr>
        <p:spPr bwMode="auto">
          <a:xfrm>
            <a:off x="-641350" y="3730625"/>
            <a:ext cx="92075" cy="6350"/>
          </a:xfrm>
          <a:custGeom>
            <a:avLst/>
            <a:gdLst/>
            <a:ahLst/>
            <a:cxnLst>
              <a:cxn ang="0">
                <a:pos x="0" y="4"/>
              </a:cxn>
              <a:cxn ang="0">
                <a:pos x="0" y="4"/>
              </a:cxn>
              <a:cxn ang="0">
                <a:pos x="2" y="0"/>
              </a:cxn>
              <a:cxn ang="0">
                <a:pos x="2" y="0"/>
              </a:cxn>
              <a:cxn ang="0">
                <a:pos x="58" y="0"/>
              </a:cxn>
              <a:cxn ang="0">
                <a:pos x="58" y="0"/>
              </a:cxn>
              <a:cxn ang="0">
                <a:pos x="44" y="4"/>
              </a:cxn>
              <a:cxn ang="0">
                <a:pos x="30" y="4"/>
              </a:cxn>
              <a:cxn ang="0">
                <a:pos x="0" y="4"/>
              </a:cxn>
              <a:cxn ang="0">
                <a:pos x="0" y="4"/>
              </a:cxn>
            </a:cxnLst>
            <a:rect l="0" t="0" r="r" b="b"/>
            <a:pathLst>
              <a:path w="58" h="4">
                <a:moveTo>
                  <a:pt x="0" y="4"/>
                </a:moveTo>
                <a:lnTo>
                  <a:pt x="0" y="4"/>
                </a:lnTo>
                <a:lnTo>
                  <a:pt x="2" y="0"/>
                </a:lnTo>
                <a:lnTo>
                  <a:pt x="2" y="0"/>
                </a:lnTo>
                <a:lnTo>
                  <a:pt x="58" y="0"/>
                </a:lnTo>
                <a:lnTo>
                  <a:pt x="58" y="0"/>
                </a:lnTo>
                <a:lnTo>
                  <a:pt x="44" y="4"/>
                </a:lnTo>
                <a:lnTo>
                  <a:pt x="30" y="4"/>
                </a:lnTo>
                <a:lnTo>
                  <a:pt x="0" y="4"/>
                </a:lnTo>
                <a:lnTo>
                  <a:pt x="0" y="4"/>
                </a:lnTo>
                <a:close/>
              </a:path>
            </a:pathLst>
          </a:custGeom>
          <a:solidFill>
            <a:srgbClr val="C8F18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990797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2831"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2" name="Freeform 16"/>
          <p:cNvSpPr>
            <a:spLocks/>
          </p:cNvSpPr>
          <p:nvPr userDrawn="1"/>
        </p:nvSpPr>
        <p:spPr bwMode="auto">
          <a:xfrm>
            <a:off x="5739551" y="838199"/>
            <a:ext cx="6452448" cy="6019801"/>
          </a:xfrm>
          <a:custGeom>
            <a:avLst/>
            <a:gdLst/>
            <a:ahLst/>
            <a:cxnLst>
              <a:cxn ang="0">
                <a:pos x="4062" y="1126"/>
              </a:cxn>
              <a:cxn ang="0">
                <a:pos x="4062" y="128"/>
              </a:cxn>
              <a:cxn ang="0">
                <a:pos x="4056" y="110"/>
              </a:cxn>
              <a:cxn ang="0">
                <a:pos x="3996" y="88"/>
              </a:cxn>
              <a:cxn ang="0">
                <a:pos x="3838" y="44"/>
              </a:cxn>
              <a:cxn ang="0">
                <a:pos x="3678" y="16"/>
              </a:cxn>
              <a:cxn ang="0">
                <a:pos x="3518" y="2"/>
              </a:cxn>
              <a:cxn ang="0">
                <a:pos x="3356" y="2"/>
              </a:cxn>
              <a:cxn ang="0">
                <a:pos x="3190" y="16"/>
              </a:cxn>
              <a:cxn ang="0">
                <a:pos x="3006" y="50"/>
              </a:cxn>
              <a:cxn ang="0">
                <a:pos x="2738" y="128"/>
              </a:cxn>
              <a:cxn ang="0">
                <a:pos x="2478" y="234"/>
              </a:cxn>
              <a:cxn ang="0">
                <a:pos x="2316" y="316"/>
              </a:cxn>
              <a:cxn ang="0">
                <a:pos x="2080" y="452"/>
              </a:cxn>
              <a:cxn ang="0">
                <a:pos x="1852" y="602"/>
              </a:cxn>
              <a:cxn ang="0">
                <a:pos x="1668" y="732"/>
              </a:cxn>
              <a:cxn ang="0">
                <a:pos x="1308" y="1006"/>
              </a:cxn>
              <a:cxn ang="0">
                <a:pos x="966" y="1278"/>
              </a:cxn>
              <a:cxn ang="0">
                <a:pos x="630" y="1536"/>
              </a:cxn>
              <a:cxn ang="0">
                <a:pos x="458" y="1658"/>
              </a:cxn>
              <a:cxn ang="0">
                <a:pos x="252" y="1786"/>
              </a:cxn>
              <a:cxn ang="0">
                <a:pos x="90" y="1868"/>
              </a:cxn>
              <a:cxn ang="0">
                <a:pos x="20" y="1898"/>
              </a:cxn>
              <a:cxn ang="0">
                <a:pos x="2" y="1906"/>
              </a:cxn>
              <a:cxn ang="0">
                <a:pos x="2" y="1918"/>
              </a:cxn>
              <a:cxn ang="0">
                <a:pos x="8" y="1932"/>
              </a:cxn>
              <a:cxn ang="0">
                <a:pos x="30" y="2248"/>
              </a:cxn>
              <a:cxn ang="0">
                <a:pos x="54" y="2446"/>
              </a:cxn>
              <a:cxn ang="0">
                <a:pos x="98" y="2724"/>
              </a:cxn>
              <a:cxn ang="0">
                <a:pos x="158" y="3002"/>
              </a:cxn>
              <a:cxn ang="0">
                <a:pos x="204" y="3180"/>
              </a:cxn>
              <a:cxn ang="0">
                <a:pos x="288" y="3440"/>
              </a:cxn>
              <a:cxn ang="0">
                <a:pos x="386" y="3694"/>
              </a:cxn>
              <a:cxn ang="0">
                <a:pos x="426" y="3784"/>
              </a:cxn>
              <a:cxn ang="0">
                <a:pos x="446" y="3794"/>
              </a:cxn>
              <a:cxn ang="0">
                <a:pos x="1836" y="3794"/>
              </a:cxn>
              <a:cxn ang="0">
                <a:pos x="1858" y="3786"/>
              </a:cxn>
              <a:cxn ang="0">
                <a:pos x="1956" y="3724"/>
              </a:cxn>
              <a:cxn ang="0">
                <a:pos x="2128" y="3640"/>
              </a:cxn>
              <a:cxn ang="0">
                <a:pos x="2278" y="3582"/>
              </a:cxn>
              <a:cxn ang="0">
                <a:pos x="2506" y="3514"/>
              </a:cxn>
              <a:cxn ang="0">
                <a:pos x="2740" y="3460"/>
              </a:cxn>
              <a:cxn ang="0">
                <a:pos x="3280" y="3344"/>
              </a:cxn>
              <a:cxn ang="0">
                <a:pos x="3608" y="3262"/>
              </a:cxn>
              <a:cxn ang="0">
                <a:pos x="3828" y="3196"/>
              </a:cxn>
              <a:cxn ang="0">
                <a:pos x="4044" y="3116"/>
              </a:cxn>
              <a:cxn ang="0">
                <a:pos x="4058" y="3106"/>
              </a:cxn>
              <a:cxn ang="0">
                <a:pos x="4062" y="3088"/>
              </a:cxn>
            </a:cxnLst>
            <a:rect l="0" t="0" r="r" b="b"/>
            <a:pathLst>
              <a:path w="4062" h="3794">
                <a:moveTo>
                  <a:pt x="4062" y="1608"/>
                </a:moveTo>
                <a:lnTo>
                  <a:pt x="4062" y="1608"/>
                </a:lnTo>
                <a:lnTo>
                  <a:pt x="4062" y="1126"/>
                </a:lnTo>
                <a:lnTo>
                  <a:pt x="4062" y="1126"/>
                </a:lnTo>
                <a:lnTo>
                  <a:pt x="4062" y="128"/>
                </a:lnTo>
                <a:lnTo>
                  <a:pt x="4062" y="128"/>
                </a:lnTo>
                <a:lnTo>
                  <a:pt x="4062" y="122"/>
                </a:lnTo>
                <a:lnTo>
                  <a:pt x="4060" y="114"/>
                </a:lnTo>
                <a:lnTo>
                  <a:pt x="4056" y="110"/>
                </a:lnTo>
                <a:lnTo>
                  <a:pt x="4050" y="106"/>
                </a:lnTo>
                <a:lnTo>
                  <a:pt x="4050" y="106"/>
                </a:lnTo>
                <a:lnTo>
                  <a:pt x="3996" y="88"/>
                </a:lnTo>
                <a:lnTo>
                  <a:pt x="3944" y="72"/>
                </a:lnTo>
                <a:lnTo>
                  <a:pt x="3892" y="58"/>
                </a:lnTo>
                <a:lnTo>
                  <a:pt x="3838" y="44"/>
                </a:lnTo>
                <a:lnTo>
                  <a:pt x="3786" y="34"/>
                </a:lnTo>
                <a:lnTo>
                  <a:pt x="3732" y="24"/>
                </a:lnTo>
                <a:lnTo>
                  <a:pt x="3678" y="16"/>
                </a:lnTo>
                <a:lnTo>
                  <a:pt x="3626" y="10"/>
                </a:lnTo>
                <a:lnTo>
                  <a:pt x="3572" y="4"/>
                </a:lnTo>
                <a:lnTo>
                  <a:pt x="3518" y="2"/>
                </a:lnTo>
                <a:lnTo>
                  <a:pt x="3464" y="0"/>
                </a:lnTo>
                <a:lnTo>
                  <a:pt x="3410" y="0"/>
                </a:lnTo>
                <a:lnTo>
                  <a:pt x="3356" y="2"/>
                </a:lnTo>
                <a:lnTo>
                  <a:pt x="3300" y="4"/>
                </a:lnTo>
                <a:lnTo>
                  <a:pt x="3246" y="10"/>
                </a:lnTo>
                <a:lnTo>
                  <a:pt x="3190" y="16"/>
                </a:lnTo>
                <a:lnTo>
                  <a:pt x="3190" y="16"/>
                </a:lnTo>
                <a:lnTo>
                  <a:pt x="3098" y="30"/>
                </a:lnTo>
                <a:lnTo>
                  <a:pt x="3006" y="50"/>
                </a:lnTo>
                <a:lnTo>
                  <a:pt x="2916" y="72"/>
                </a:lnTo>
                <a:lnTo>
                  <a:pt x="2826" y="98"/>
                </a:lnTo>
                <a:lnTo>
                  <a:pt x="2738" y="128"/>
                </a:lnTo>
                <a:lnTo>
                  <a:pt x="2650" y="160"/>
                </a:lnTo>
                <a:lnTo>
                  <a:pt x="2564" y="196"/>
                </a:lnTo>
                <a:lnTo>
                  <a:pt x="2478" y="234"/>
                </a:lnTo>
                <a:lnTo>
                  <a:pt x="2478" y="234"/>
                </a:lnTo>
                <a:lnTo>
                  <a:pt x="2396" y="274"/>
                </a:lnTo>
                <a:lnTo>
                  <a:pt x="2316" y="316"/>
                </a:lnTo>
                <a:lnTo>
                  <a:pt x="2236" y="360"/>
                </a:lnTo>
                <a:lnTo>
                  <a:pt x="2158" y="406"/>
                </a:lnTo>
                <a:lnTo>
                  <a:pt x="2080" y="452"/>
                </a:lnTo>
                <a:lnTo>
                  <a:pt x="2002" y="500"/>
                </a:lnTo>
                <a:lnTo>
                  <a:pt x="1926" y="550"/>
                </a:lnTo>
                <a:lnTo>
                  <a:pt x="1852" y="602"/>
                </a:lnTo>
                <a:lnTo>
                  <a:pt x="1852" y="602"/>
                </a:lnTo>
                <a:lnTo>
                  <a:pt x="1758" y="666"/>
                </a:lnTo>
                <a:lnTo>
                  <a:pt x="1668" y="732"/>
                </a:lnTo>
                <a:lnTo>
                  <a:pt x="1576" y="798"/>
                </a:lnTo>
                <a:lnTo>
                  <a:pt x="1488" y="866"/>
                </a:lnTo>
                <a:lnTo>
                  <a:pt x="1308" y="1006"/>
                </a:lnTo>
                <a:lnTo>
                  <a:pt x="1132" y="1146"/>
                </a:lnTo>
                <a:lnTo>
                  <a:pt x="1132" y="1146"/>
                </a:lnTo>
                <a:lnTo>
                  <a:pt x="966" y="1278"/>
                </a:lnTo>
                <a:lnTo>
                  <a:pt x="800" y="1408"/>
                </a:lnTo>
                <a:lnTo>
                  <a:pt x="716" y="1472"/>
                </a:lnTo>
                <a:lnTo>
                  <a:pt x="630" y="1536"/>
                </a:lnTo>
                <a:lnTo>
                  <a:pt x="544" y="1598"/>
                </a:lnTo>
                <a:lnTo>
                  <a:pt x="458" y="1658"/>
                </a:lnTo>
                <a:lnTo>
                  <a:pt x="458" y="1658"/>
                </a:lnTo>
                <a:lnTo>
                  <a:pt x="356" y="1724"/>
                </a:lnTo>
                <a:lnTo>
                  <a:pt x="304" y="1756"/>
                </a:lnTo>
                <a:lnTo>
                  <a:pt x="252" y="1786"/>
                </a:lnTo>
                <a:lnTo>
                  <a:pt x="200" y="1816"/>
                </a:lnTo>
                <a:lnTo>
                  <a:pt x="146" y="1842"/>
                </a:lnTo>
                <a:lnTo>
                  <a:pt x="90" y="1868"/>
                </a:lnTo>
                <a:lnTo>
                  <a:pt x="34" y="1892"/>
                </a:lnTo>
                <a:lnTo>
                  <a:pt x="34" y="1892"/>
                </a:lnTo>
                <a:lnTo>
                  <a:pt x="20" y="1898"/>
                </a:lnTo>
                <a:lnTo>
                  <a:pt x="6" y="1904"/>
                </a:lnTo>
                <a:lnTo>
                  <a:pt x="6" y="1904"/>
                </a:lnTo>
                <a:lnTo>
                  <a:pt x="2" y="1906"/>
                </a:lnTo>
                <a:lnTo>
                  <a:pt x="0" y="1910"/>
                </a:lnTo>
                <a:lnTo>
                  <a:pt x="0" y="1914"/>
                </a:lnTo>
                <a:lnTo>
                  <a:pt x="2" y="1918"/>
                </a:lnTo>
                <a:lnTo>
                  <a:pt x="6" y="1924"/>
                </a:lnTo>
                <a:lnTo>
                  <a:pt x="8" y="1932"/>
                </a:lnTo>
                <a:lnTo>
                  <a:pt x="8" y="1932"/>
                </a:lnTo>
                <a:lnTo>
                  <a:pt x="12" y="2038"/>
                </a:lnTo>
                <a:lnTo>
                  <a:pt x="20" y="2142"/>
                </a:lnTo>
                <a:lnTo>
                  <a:pt x="30" y="2248"/>
                </a:lnTo>
                <a:lnTo>
                  <a:pt x="42" y="2352"/>
                </a:lnTo>
                <a:lnTo>
                  <a:pt x="42" y="2352"/>
                </a:lnTo>
                <a:lnTo>
                  <a:pt x="54" y="2446"/>
                </a:lnTo>
                <a:lnTo>
                  <a:pt x="66" y="2540"/>
                </a:lnTo>
                <a:lnTo>
                  <a:pt x="82" y="2632"/>
                </a:lnTo>
                <a:lnTo>
                  <a:pt x="98" y="2724"/>
                </a:lnTo>
                <a:lnTo>
                  <a:pt x="116" y="2818"/>
                </a:lnTo>
                <a:lnTo>
                  <a:pt x="136" y="2910"/>
                </a:lnTo>
                <a:lnTo>
                  <a:pt x="158" y="3002"/>
                </a:lnTo>
                <a:lnTo>
                  <a:pt x="180" y="3092"/>
                </a:lnTo>
                <a:lnTo>
                  <a:pt x="180" y="3092"/>
                </a:lnTo>
                <a:lnTo>
                  <a:pt x="204" y="3180"/>
                </a:lnTo>
                <a:lnTo>
                  <a:pt x="230" y="3268"/>
                </a:lnTo>
                <a:lnTo>
                  <a:pt x="258" y="3354"/>
                </a:lnTo>
                <a:lnTo>
                  <a:pt x="288" y="3440"/>
                </a:lnTo>
                <a:lnTo>
                  <a:pt x="318" y="3524"/>
                </a:lnTo>
                <a:lnTo>
                  <a:pt x="352" y="3610"/>
                </a:lnTo>
                <a:lnTo>
                  <a:pt x="386" y="3694"/>
                </a:lnTo>
                <a:lnTo>
                  <a:pt x="422" y="3776"/>
                </a:lnTo>
                <a:lnTo>
                  <a:pt x="422" y="3776"/>
                </a:lnTo>
                <a:lnTo>
                  <a:pt x="426" y="3784"/>
                </a:lnTo>
                <a:lnTo>
                  <a:pt x="430" y="3790"/>
                </a:lnTo>
                <a:lnTo>
                  <a:pt x="436" y="3792"/>
                </a:lnTo>
                <a:lnTo>
                  <a:pt x="446" y="3794"/>
                </a:lnTo>
                <a:lnTo>
                  <a:pt x="446" y="3794"/>
                </a:lnTo>
                <a:lnTo>
                  <a:pt x="1836" y="3794"/>
                </a:lnTo>
                <a:lnTo>
                  <a:pt x="1836" y="3794"/>
                </a:lnTo>
                <a:lnTo>
                  <a:pt x="1848" y="3792"/>
                </a:lnTo>
                <a:lnTo>
                  <a:pt x="1858" y="3786"/>
                </a:lnTo>
                <a:lnTo>
                  <a:pt x="1858" y="3786"/>
                </a:lnTo>
                <a:lnTo>
                  <a:pt x="1890" y="3764"/>
                </a:lnTo>
                <a:lnTo>
                  <a:pt x="1922" y="3744"/>
                </a:lnTo>
                <a:lnTo>
                  <a:pt x="1956" y="3724"/>
                </a:lnTo>
                <a:lnTo>
                  <a:pt x="1988" y="3704"/>
                </a:lnTo>
                <a:lnTo>
                  <a:pt x="2058" y="3670"/>
                </a:lnTo>
                <a:lnTo>
                  <a:pt x="2128" y="3640"/>
                </a:lnTo>
                <a:lnTo>
                  <a:pt x="2128" y="3640"/>
                </a:lnTo>
                <a:lnTo>
                  <a:pt x="2202" y="3610"/>
                </a:lnTo>
                <a:lnTo>
                  <a:pt x="2278" y="3582"/>
                </a:lnTo>
                <a:lnTo>
                  <a:pt x="2354" y="3558"/>
                </a:lnTo>
                <a:lnTo>
                  <a:pt x="2430" y="3536"/>
                </a:lnTo>
                <a:lnTo>
                  <a:pt x="2506" y="3514"/>
                </a:lnTo>
                <a:lnTo>
                  <a:pt x="2584" y="3496"/>
                </a:lnTo>
                <a:lnTo>
                  <a:pt x="2740" y="3460"/>
                </a:lnTo>
                <a:lnTo>
                  <a:pt x="2740" y="3460"/>
                </a:lnTo>
                <a:lnTo>
                  <a:pt x="2920" y="3420"/>
                </a:lnTo>
                <a:lnTo>
                  <a:pt x="3100" y="3382"/>
                </a:lnTo>
                <a:lnTo>
                  <a:pt x="3280" y="3344"/>
                </a:lnTo>
                <a:lnTo>
                  <a:pt x="3460" y="3302"/>
                </a:lnTo>
                <a:lnTo>
                  <a:pt x="3460" y="3302"/>
                </a:lnTo>
                <a:lnTo>
                  <a:pt x="3608" y="3262"/>
                </a:lnTo>
                <a:lnTo>
                  <a:pt x="3682" y="3242"/>
                </a:lnTo>
                <a:lnTo>
                  <a:pt x="3756" y="3220"/>
                </a:lnTo>
                <a:lnTo>
                  <a:pt x="3828" y="3196"/>
                </a:lnTo>
                <a:lnTo>
                  <a:pt x="3900" y="3172"/>
                </a:lnTo>
                <a:lnTo>
                  <a:pt x="3972" y="3144"/>
                </a:lnTo>
                <a:lnTo>
                  <a:pt x="4044" y="3116"/>
                </a:lnTo>
                <a:lnTo>
                  <a:pt x="4044" y="3116"/>
                </a:lnTo>
                <a:lnTo>
                  <a:pt x="4052" y="3112"/>
                </a:lnTo>
                <a:lnTo>
                  <a:pt x="4058" y="3106"/>
                </a:lnTo>
                <a:lnTo>
                  <a:pt x="4062" y="3098"/>
                </a:lnTo>
                <a:lnTo>
                  <a:pt x="4062" y="3088"/>
                </a:lnTo>
                <a:lnTo>
                  <a:pt x="4062" y="3088"/>
                </a:lnTo>
                <a:lnTo>
                  <a:pt x="4062" y="1608"/>
                </a:lnTo>
                <a:lnTo>
                  <a:pt x="4062" y="1608"/>
                </a:ln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smtClean="0"/>
              <a:t>Cliquez sur l'icône pour ajouter une image</a:t>
            </a:r>
            <a:endParaRPr lang="pt-PT"/>
          </a:p>
        </p:txBody>
      </p:sp>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694195" y="2662294"/>
            <a:ext cx="4021613" cy="3160282"/>
          </a:xfrm>
          <a:prstGeom prst="rect">
            <a:avLst/>
          </a:prstGeom>
        </p:spPr>
        <p:txBody>
          <a:bodyPr anchor="ctr">
            <a:norm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p>
        </p:txBody>
      </p:sp>
    </p:spTree>
    <p:extLst>
      <p:ext uri="{BB962C8B-B14F-4D97-AF65-F5344CB8AC3E}">
        <p14:creationId xmlns:p14="http://schemas.microsoft.com/office/powerpoint/2010/main" val="2809545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3855"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smtClean="0"/>
              <a:t>Cliquez sur l'icône pour ajouter une image</a:t>
            </a:r>
            <a:endParaRPr lang="pt-PT"/>
          </a:p>
        </p:txBody>
      </p:sp>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2760431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227348" y="0"/>
            <a:ext cx="6732651" cy="1104900"/>
          </a:xfrm>
          <a:prstGeom prst="rect">
            <a:avLst/>
          </a:prstGeom>
        </p:spPr>
        <p:txBody>
          <a:bodyPr/>
          <a:lstStyle/>
          <a:p>
            <a:r>
              <a:rPr lang="en-US" smtClean="0"/>
              <a:t>Click to edit Master title style</a:t>
            </a:r>
            <a:endParaRPr lang="en-GB" dirty="0"/>
          </a:p>
        </p:txBody>
      </p:sp>
      <p:sp>
        <p:nvSpPr>
          <p:cNvPr id="3" name="Freeform 6"/>
          <p:cNvSpPr>
            <a:spLocks/>
          </p:cNvSpPr>
          <p:nvPr userDrawn="1"/>
        </p:nvSpPr>
        <p:spPr bwMode="auto">
          <a:xfrm>
            <a:off x="6351587" y="325438"/>
            <a:ext cx="5840413" cy="6535737"/>
          </a:xfrm>
          <a:custGeom>
            <a:avLst/>
            <a:gdLst/>
            <a:ahLst/>
            <a:cxnLst>
              <a:cxn ang="0">
                <a:pos x="2465" y="2758"/>
              </a:cxn>
              <a:cxn ang="0">
                <a:pos x="710" y="2758"/>
              </a:cxn>
              <a:cxn ang="0">
                <a:pos x="705" y="2747"/>
              </a:cxn>
              <a:cxn ang="0">
                <a:pos x="517" y="2439"/>
              </a:cxn>
              <a:cxn ang="0">
                <a:pos x="381" y="2196"/>
              </a:cxn>
              <a:cxn ang="0">
                <a:pos x="198" y="1820"/>
              </a:cxn>
              <a:cxn ang="0">
                <a:pos x="68" y="1458"/>
              </a:cxn>
              <a:cxn ang="0">
                <a:pos x="13" y="1200"/>
              </a:cxn>
              <a:cxn ang="0">
                <a:pos x="0" y="1053"/>
              </a:cxn>
              <a:cxn ang="0">
                <a:pos x="3" y="1046"/>
              </a:cxn>
              <a:cxn ang="0">
                <a:pos x="2" y="995"/>
              </a:cxn>
              <a:cxn ang="0">
                <a:pos x="0" y="987"/>
              </a:cxn>
              <a:cxn ang="0">
                <a:pos x="2" y="950"/>
              </a:cxn>
              <a:cxn ang="0">
                <a:pos x="31" y="755"/>
              </a:cxn>
              <a:cxn ang="0">
                <a:pos x="167" y="449"/>
              </a:cxn>
              <a:cxn ang="0">
                <a:pos x="395" y="194"/>
              </a:cxn>
              <a:cxn ang="0">
                <a:pos x="643" y="14"/>
              </a:cxn>
              <a:cxn ang="0">
                <a:pos x="664" y="0"/>
              </a:cxn>
              <a:cxn ang="0">
                <a:pos x="666" y="0"/>
              </a:cxn>
              <a:cxn ang="0">
                <a:pos x="674" y="6"/>
              </a:cxn>
              <a:cxn ang="0">
                <a:pos x="731" y="37"/>
              </a:cxn>
              <a:cxn ang="0">
                <a:pos x="1241" y="284"/>
              </a:cxn>
              <a:cxn ang="0">
                <a:pos x="1668" y="438"/>
              </a:cxn>
              <a:cxn ang="0">
                <a:pos x="1899" y="493"/>
              </a:cxn>
              <a:cxn ang="0">
                <a:pos x="2000" y="508"/>
              </a:cxn>
              <a:cxn ang="0">
                <a:pos x="2236" y="512"/>
              </a:cxn>
              <a:cxn ang="0">
                <a:pos x="2410" y="473"/>
              </a:cxn>
              <a:cxn ang="0">
                <a:pos x="2465" y="450"/>
              </a:cxn>
              <a:cxn ang="0">
                <a:pos x="2465" y="466"/>
              </a:cxn>
              <a:cxn ang="0">
                <a:pos x="2465" y="2758"/>
              </a:cxn>
            </a:cxnLst>
            <a:rect l="0" t="0" r="r" b="b"/>
            <a:pathLst>
              <a:path w="2465" h="2758">
                <a:moveTo>
                  <a:pt x="2465" y="2758"/>
                </a:moveTo>
                <a:cubicBezTo>
                  <a:pt x="1880" y="2758"/>
                  <a:pt x="1295" y="2758"/>
                  <a:pt x="710" y="2758"/>
                </a:cubicBezTo>
                <a:cubicBezTo>
                  <a:pt x="711" y="2753"/>
                  <a:pt x="707" y="2750"/>
                  <a:pt x="705" y="2747"/>
                </a:cubicBezTo>
                <a:cubicBezTo>
                  <a:pt x="641" y="2645"/>
                  <a:pt x="577" y="2543"/>
                  <a:pt x="517" y="2439"/>
                </a:cubicBezTo>
                <a:cubicBezTo>
                  <a:pt x="471" y="2358"/>
                  <a:pt x="425" y="2278"/>
                  <a:pt x="381" y="2196"/>
                </a:cubicBezTo>
                <a:cubicBezTo>
                  <a:pt x="315" y="2073"/>
                  <a:pt x="253" y="1948"/>
                  <a:pt x="198" y="1820"/>
                </a:cubicBezTo>
                <a:cubicBezTo>
                  <a:pt x="147" y="1702"/>
                  <a:pt x="102" y="1582"/>
                  <a:pt x="68" y="1458"/>
                </a:cubicBezTo>
                <a:cubicBezTo>
                  <a:pt x="44" y="1373"/>
                  <a:pt x="25" y="1288"/>
                  <a:pt x="13" y="1200"/>
                </a:cubicBezTo>
                <a:cubicBezTo>
                  <a:pt x="7" y="1151"/>
                  <a:pt x="3" y="1102"/>
                  <a:pt x="0" y="1053"/>
                </a:cubicBezTo>
                <a:cubicBezTo>
                  <a:pt x="2" y="1051"/>
                  <a:pt x="3" y="1049"/>
                  <a:pt x="3" y="1046"/>
                </a:cubicBezTo>
                <a:cubicBezTo>
                  <a:pt x="3" y="1029"/>
                  <a:pt x="3" y="1012"/>
                  <a:pt x="2" y="995"/>
                </a:cubicBezTo>
                <a:cubicBezTo>
                  <a:pt x="2" y="992"/>
                  <a:pt x="2" y="989"/>
                  <a:pt x="0" y="987"/>
                </a:cubicBezTo>
                <a:cubicBezTo>
                  <a:pt x="0" y="974"/>
                  <a:pt x="2" y="962"/>
                  <a:pt x="2" y="950"/>
                </a:cubicBezTo>
                <a:cubicBezTo>
                  <a:pt x="6" y="884"/>
                  <a:pt x="16" y="819"/>
                  <a:pt x="31" y="755"/>
                </a:cubicBezTo>
                <a:cubicBezTo>
                  <a:pt x="59" y="645"/>
                  <a:pt x="105" y="543"/>
                  <a:pt x="167" y="449"/>
                </a:cubicBezTo>
                <a:cubicBezTo>
                  <a:pt x="230" y="352"/>
                  <a:pt x="308" y="269"/>
                  <a:pt x="395" y="194"/>
                </a:cubicBezTo>
                <a:cubicBezTo>
                  <a:pt x="473" y="127"/>
                  <a:pt x="556" y="68"/>
                  <a:pt x="643" y="14"/>
                </a:cubicBezTo>
                <a:cubicBezTo>
                  <a:pt x="650" y="9"/>
                  <a:pt x="657" y="5"/>
                  <a:pt x="664" y="0"/>
                </a:cubicBezTo>
                <a:cubicBezTo>
                  <a:pt x="664" y="0"/>
                  <a:pt x="665" y="0"/>
                  <a:pt x="666" y="0"/>
                </a:cubicBezTo>
                <a:cubicBezTo>
                  <a:pt x="667" y="4"/>
                  <a:pt x="671" y="4"/>
                  <a:pt x="674" y="6"/>
                </a:cubicBezTo>
                <a:cubicBezTo>
                  <a:pt x="693" y="16"/>
                  <a:pt x="712" y="27"/>
                  <a:pt x="731" y="37"/>
                </a:cubicBezTo>
                <a:cubicBezTo>
                  <a:pt x="898" y="126"/>
                  <a:pt x="1067" y="210"/>
                  <a:pt x="1241" y="284"/>
                </a:cubicBezTo>
                <a:cubicBezTo>
                  <a:pt x="1381" y="343"/>
                  <a:pt x="1523" y="396"/>
                  <a:pt x="1668" y="438"/>
                </a:cubicBezTo>
                <a:cubicBezTo>
                  <a:pt x="1744" y="460"/>
                  <a:pt x="1821" y="477"/>
                  <a:pt x="1899" y="493"/>
                </a:cubicBezTo>
                <a:cubicBezTo>
                  <a:pt x="1932" y="500"/>
                  <a:pt x="1966" y="504"/>
                  <a:pt x="2000" y="508"/>
                </a:cubicBezTo>
                <a:cubicBezTo>
                  <a:pt x="2079" y="516"/>
                  <a:pt x="2157" y="519"/>
                  <a:pt x="2236" y="512"/>
                </a:cubicBezTo>
                <a:cubicBezTo>
                  <a:pt x="2296" y="506"/>
                  <a:pt x="2354" y="494"/>
                  <a:pt x="2410" y="473"/>
                </a:cubicBezTo>
                <a:cubicBezTo>
                  <a:pt x="2429" y="466"/>
                  <a:pt x="2447" y="457"/>
                  <a:pt x="2465" y="450"/>
                </a:cubicBezTo>
                <a:cubicBezTo>
                  <a:pt x="2465" y="455"/>
                  <a:pt x="2465" y="461"/>
                  <a:pt x="2465" y="466"/>
                </a:cubicBezTo>
                <a:cubicBezTo>
                  <a:pt x="2465" y="1230"/>
                  <a:pt x="2465" y="1994"/>
                  <a:pt x="2465" y="275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Retângulo 43">
            <a:extLst>
              <a:ext uri="{FF2B5EF4-FFF2-40B4-BE49-F238E27FC236}">
                <a16:creationId xmlns="" xmlns:a16="http://schemas.microsoft.com/office/drawing/2014/main" id="{25FC8637-25BD-4C09-AF25-56B4243DAB3D}"/>
              </a:ext>
            </a:extLst>
          </p:cNvPr>
          <p:cNvSpPr/>
          <p:nvPr userDrawn="1"/>
        </p:nvSpPr>
        <p:spPr>
          <a:xfrm>
            <a:off x="11788322"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a:solidFill>
                <a:schemeClr val="bg1"/>
              </a:solidFill>
              <a:cs typeface="Arial" panose="020B0604020202020204" pitchFamily="34" charset="0"/>
            </a:endParaRPr>
          </a:p>
        </p:txBody>
      </p:sp>
      <p:sp>
        <p:nvSpPr>
          <p:cNvPr id="5" name="Text Placeholder 7">
            <a:extLst>
              <a:ext uri="{FF2B5EF4-FFF2-40B4-BE49-F238E27FC236}">
                <a16:creationId xmlns="" xmlns:a16="http://schemas.microsoft.com/office/drawing/2014/main" id="{E824319D-02CC-441E-87B5-E9D15DE8CA35}"/>
              </a:ext>
            </a:extLst>
          </p:cNvPr>
          <p:cNvSpPr txBox="1">
            <a:spLocks/>
          </p:cNvSpPr>
          <p:nvPr userDrawn="1"/>
        </p:nvSpPr>
        <p:spPr>
          <a:xfrm>
            <a:off x="9070994"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mtClean="0">
                <a:solidFill>
                  <a:schemeClr val="bg1"/>
                </a:solidFill>
              </a:rPr>
              <a:t>© Capgemini 2017. All rights reserved |</a:t>
            </a:r>
          </a:p>
        </p:txBody>
      </p:sp>
      <p:sp>
        <p:nvSpPr>
          <p:cNvPr id="6"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2813833"/>
            <a:ext cx="3801187" cy="2629024"/>
          </a:xfrm>
          <a:prstGeom prst="rect">
            <a:avLst/>
          </a:prstGeom>
        </p:spPr>
        <p:txBody>
          <a:bodyPr>
            <a:noAutofit/>
          </a:bodyPr>
          <a:lstStyle>
            <a:lvl1pPr algn="l">
              <a:lnSpc>
                <a:spcPct val="850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8" name="Espace réservé du texte 7"/>
          <p:cNvSpPr>
            <a:spLocks noGrp="1"/>
          </p:cNvSpPr>
          <p:nvPr>
            <p:ph type="body" sz="quarter" idx="13"/>
          </p:nvPr>
        </p:nvSpPr>
        <p:spPr>
          <a:xfrm>
            <a:off x="227013" y="1808163"/>
            <a:ext cx="6013450" cy="468153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0065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667"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19349655"/>
      </p:ext>
    </p:extLst>
  </p:cSld>
  <p:clrMapOvr>
    <a:masterClrMapping/>
  </p:clrMapOvr>
  <p:extLst mod="1">
    <p:ext uri="{DCECCB84-F9BA-43D5-87BE-67443E8EF086}">
      <p15:sldGuideLst xmlns:p15="http://schemas.microsoft.com/office/powerpoint/2012/main">
        <p15:guide id="1" orient="horz" pos="333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740"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accent2"/>
                </a:solidFill>
              </a:defRPr>
            </a:lvl1pPr>
          </a:lstStyle>
          <a:p>
            <a:r>
              <a:rPr lang="en-US" dirty="0" smtClean="0"/>
              <a:t>Click to insert title</a:t>
            </a:r>
            <a:endParaRPr lang="en-US" dirty="0"/>
          </a:p>
        </p:txBody>
      </p:sp>
    </p:spTree>
    <p:extLst>
      <p:ext uri="{BB962C8B-B14F-4D97-AF65-F5344CB8AC3E}">
        <p14:creationId xmlns:p14="http://schemas.microsoft.com/office/powerpoint/2010/main" val="2291765487"/>
      </p:ext>
    </p:extLst>
  </p:cSld>
  <p:clrMapOvr>
    <a:masterClrMapping/>
  </p:clrMapOvr>
  <p:extLst mod="1">
    <p:ext uri="{DCECCB84-F9BA-43D5-87BE-67443E8EF086}">
      <p15:sldGuideLst xmlns:p15="http://schemas.microsoft.com/office/powerpoint/2012/main">
        <p15:guide id="1" orient="horz" pos="333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691"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9680562"/>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3" pos="3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714"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smtClean="0"/>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40528548"/>
      </p:ext>
    </p:extLst>
  </p:cSld>
  <p:clrMapOvr>
    <a:masterClrMapping/>
  </p:clrMapOvr>
  <p:extLst mod="1">
    <p:ext uri="{DCECCB84-F9BA-43D5-87BE-67443E8EF086}">
      <p15:sldGuideLst xmlns:p15="http://schemas.microsoft.com/office/powerpoint/2012/main">
        <p15:guide id="2" orient="horz" pos="93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smtClean="0"/>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smtClean="0"/>
              <a:t>Click to edit Master subtitle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
            <a:extLst>
              <a:ext uri="{FF2B5EF4-FFF2-40B4-BE49-F238E27FC236}">
                <a16:creationId xmlns:a16="http://schemas.microsoft.com/office/drawing/2014/main" xmlns=""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2" name="Group 5">
            <a:extLst>
              <a:ext uri="{FF2B5EF4-FFF2-40B4-BE49-F238E27FC236}">
                <a16:creationId xmlns:a16="http://schemas.microsoft.com/office/drawing/2014/main" xmlns=""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xmlns=""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xmlns=""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smtClean="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smtClean="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smtClean="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lang="en-US" sz="900" kern="1200">
              <a:solidFill>
                <a:schemeClr val="tx1"/>
              </a:solidFill>
              <a:effectLst/>
              <a:latin typeface="+mn-lt"/>
              <a:ea typeface="+mn-ea"/>
              <a:cs typeface="+mn-cs"/>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smtClean="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smtClean="0">
                <a:solidFill>
                  <a:schemeClr val="tx1"/>
                </a:solidFill>
              </a:rPr>
              <a:t>Learn more about us at</a:t>
            </a:r>
          </a:p>
          <a:p>
            <a:pPr algn="just">
              <a:lnSpc>
                <a:spcPts val="1200"/>
              </a:lnSpc>
            </a:pPr>
            <a:r>
              <a:rPr lang="en-US" sz="140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noProof="0" smtClean="0">
                <a:solidFill>
                  <a:schemeClr val="bg1"/>
                </a:solidFill>
                <a:latin typeface="+mn-lt"/>
                <a:cs typeface="Arial"/>
              </a:rPr>
              <a:t>This message contains information that may be privileged or confidential and is the property of the Capgemini Group.</a:t>
            </a:r>
          </a:p>
          <a:p>
            <a:pPr>
              <a:spcAft>
                <a:spcPts val="600"/>
              </a:spcAft>
            </a:pPr>
            <a:r>
              <a:rPr lang="en-US" sz="800" noProof="0" smtClean="0">
                <a:solidFill>
                  <a:schemeClr val="bg1"/>
                </a:solidFill>
                <a:latin typeface="Arial"/>
                <a:cs typeface="Arial"/>
              </a:rPr>
              <a:t>Copyright © 2017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ZoneTexte 23"/>
          <p:cNvSpPr txBox="1"/>
          <p:nvPr userDrawn="1"/>
        </p:nvSpPr>
        <p:spPr>
          <a:xfrm>
            <a:off x="419254" y="4381708"/>
            <a:ext cx="2519921" cy="276999"/>
          </a:xfrm>
          <a:prstGeom prst="rect">
            <a:avLst/>
          </a:prstGeom>
          <a:noFill/>
        </p:spPr>
        <p:txBody>
          <a:bodyPr wrap="none" lIns="0" rIns="0" rtlCol="0">
            <a:spAutoFit/>
          </a:bodyPr>
          <a:lstStyle/>
          <a:p>
            <a:r>
              <a:rPr lang="en-US" sz="1200" b="1" smtClean="0">
                <a:solidFill>
                  <a:schemeClr val="bg1"/>
                </a:solidFill>
              </a:rPr>
              <a:t>People matter, results count.</a:t>
            </a:r>
            <a:endParaRPr lang="en-US" sz="1200" b="1">
              <a:solidFill>
                <a:schemeClr val="bg1"/>
              </a:solidFill>
            </a:endParaRPr>
          </a:p>
        </p:txBody>
      </p:sp>
    </p:spTree>
    <p:extLst>
      <p:ext uri="{BB962C8B-B14F-4D97-AF65-F5344CB8AC3E}">
        <p14:creationId xmlns:p14="http://schemas.microsoft.com/office/powerpoint/2010/main" val="3671831822"/>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smtClean="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smtClean="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smtClean="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lang="en-US" sz="900" kern="1200">
              <a:solidFill>
                <a:schemeClr val="tx1"/>
              </a:solidFill>
              <a:effectLst/>
              <a:latin typeface="+mn-lt"/>
              <a:ea typeface="+mn-ea"/>
              <a:cs typeface="+mn-cs"/>
            </a:endParaRP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smtClean="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smtClean="0">
                <a:solidFill>
                  <a:schemeClr val="tx1"/>
                </a:solidFill>
              </a:rPr>
              <a:t>Learn more about us at</a:t>
            </a:r>
          </a:p>
          <a:p>
            <a:pPr algn="just">
              <a:lnSpc>
                <a:spcPts val="1200"/>
              </a:lnSpc>
            </a:pPr>
            <a:r>
              <a:rPr lang="en-US" sz="1400" smtClean="0">
                <a:solidFill>
                  <a:schemeClr val="accent2"/>
                </a:solidFill>
              </a:rPr>
              <a:t>www.capgemini.com</a:t>
            </a:r>
          </a:p>
        </p:txBody>
      </p:sp>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smtClean="0">
                <a:latin typeface="+mn-lt"/>
                <a:cs typeface="Arial"/>
              </a:rPr>
              <a:t>This message contains information that may be privileged or confidential and is the property of the Capgemini Group.</a:t>
            </a:r>
            <a:br>
              <a:rPr lang="en-US" sz="800" noProof="0" smtClean="0">
                <a:latin typeface="+mn-lt"/>
                <a:cs typeface="Arial"/>
              </a:rPr>
            </a:br>
            <a:r>
              <a:rPr lang="en-US" sz="800" noProof="0" smtClean="0">
                <a:latin typeface="Arial"/>
                <a:cs typeface="Arial"/>
              </a:rPr>
              <a:t>Copyright © 2017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smtClean="0">
                <a:solidFill>
                  <a:schemeClr val="accent1"/>
                </a:solidFill>
                <a:cs typeface="Arial"/>
              </a:rPr>
              <a:t>Name, Last </a:t>
            </a:r>
            <a:r>
              <a:rPr lang="en-US" sz="1200" b="1">
                <a:solidFill>
                  <a:schemeClr val="accent1"/>
                </a:solidFill>
                <a:cs typeface="Arial"/>
              </a:rPr>
              <a:t>Name</a:t>
            </a:r>
          </a:p>
          <a:p>
            <a:pPr>
              <a:lnSpc>
                <a:spcPts val="1200"/>
              </a:lnSpc>
            </a:pPr>
            <a:r>
              <a:rPr lang="en-US" sz="1000" smtClean="0">
                <a:solidFill>
                  <a:schemeClr val="accent2"/>
                </a:solidFill>
                <a:cs typeface="Arial"/>
              </a:rPr>
              <a:t>Title/Role</a:t>
            </a:r>
          </a:p>
          <a:p>
            <a:pPr>
              <a:lnSpc>
                <a:spcPts val="1200"/>
              </a:lnSpc>
            </a:pPr>
            <a:r>
              <a:rPr lang="en-US" sz="1000" smtClean="0">
                <a:cs typeface="Arial"/>
              </a:rPr>
              <a:t>Capgemini Office (Optional)</a:t>
            </a:r>
          </a:p>
          <a:p>
            <a:pPr>
              <a:lnSpc>
                <a:spcPts val="1200"/>
              </a:lnSpc>
            </a:pPr>
            <a:r>
              <a:rPr lang="en-US" sz="1000" smtClean="0">
                <a:cs typeface="Arial"/>
              </a:rPr>
              <a:t>Address Line 1</a:t>
            </a:r>
          </a:p>
          <a:p>
            <a:pPr>
              <a:lnSpc>
                <a:spcPts val="1200"/>
              </a:lnSpc>
            </a:pPr>
            <a:r>
              <a:rPr lang="en-US" sz="1000" smtClean="0">
                <a:cs typeface="Arial"/>
              </a:rPr>
              <a:t>Address Line 2 </a:t>
            </a:r>
          </a:p>
          <a:p>
            <a:pPr>
              <a:lnSpc>
                <a:spcPts val="1200"/>
              </a:lnSpc>
            </a:pPr>
            <a:r>
              <a:rPr lang="en-US" sz="1000" smtClean="0">
                <a:cs typeface="Arial"/>
              </a:rPr>
              <a:t>Address Line 3</a:t>
            </a:r>
            <a:endParaRPr lang="en-US" sz="1000">
              <a:cs typeface="Arial"/>
            </a:endParaRP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smtClean="0">
                <a:solidFill>
                  <a:schemeClr val="accent1"/>
                </a:solidFill>
                <a:cs typeface="Arial"/>
              </a:rPr>
              <a:t>Name, Last </a:t>
            </a:r>
            <a:r>
              <a:rPr lang="en-US" sz="1200" b="1">
                <a:solidFill>
                  <a:schemeClr val="accent1"/>
                </a:solidFill>
                <a:cs typeface="Arial"/>
              </a:rPr>
              <a:t>Name</a:t>
            </a:r>
          </a:p>
          <a:p>
            <a:pPr>
              <a:lnSpc>
                <a:spcPts val="1200"/>
              </a:lnSpc>
            </a:pPr>
            <a:r>
              <a:rPr lang="en-US" sz="1000" smtClean="0">
                <a:solidFill>
                  <a:schemeClr val="accent2"/>
                </a:solidFill>
                <a:cs typeface="Arial"/>
              </a:rPr>
              <a:t>Title/Role</a:t>
            </a:r>
          </a:p>
          <a:p>
            <a:pPr>
              <a:lnSpc>
                <a:spcPts val="1200"/>
              </a:lnSpc>
            </a:pPr>
            <a:r>
              <a:rPr lang="en-US" sz="1000" smtClean="0">
                <a:cs typeface="Arial"/>
              </a:rPr>
              <a:t>Capgemini Office (Optional)</a:t>
            </a:r>
          </a:p>
          <a:p>
            <a:pPr>
              <a:lnSpc>
                <a:spcPts val="1200"/>
              </a:lnSpc>
            </a:pPr>
            <a:r>
              <a:rPr lang="en-US" sz="1000" smtClean="0">
                <a:cs typeface="Arial"/>
              </a:rPr>
              <a:t>Address Line 1</a:t>
            </a:r>
          </a:p>
          <a:p>
            <a:pPr>
              <a:lnSpc>
                <a:spcPts val="1200"/>
              </a:lnSpc>
            </a:pPr>
            <a:r>
              <a:rPr lang="en-US" sz="1000" smtClean="0">
                <a:cs typeface="Arial"/>
              </a:rPr>
              <a:t>Address Line 2 </a:t>
            </a:r>
          </a:p>
          <a:p>
            <a:pPr>
              <a:lnSpc>
                <a:spcPts val="1200"/>
              </a:lnSpc>
            </a:pPr>
            <a:r>
              <a:rPr lang="en-US" sz="1000" smtClean="0">
                <a:cs typeface="Arial"/>
              </a:rPr>
              <a:t>Address Line 3</a:t>
            </a:r>
            <a:endParaRPr lang="en-US" sz="1000">
              <a:cs typeface="Arial"/>
            </a:endParaRP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smtClean="0">
                <a:solidFill>
                  <a:schemeClr val="accent1"/>
                </a:solidFill>
                <a:cs typeface="Arial"/>
              </a:rPr>
              <a:t>Name, Last </a:t>
            </a:r>
            <a:r>
              <a:rPr lang="en-US" sz="1200" b="1">
                <a:solidFill>
                  <a:schemeClr val="accent1"/>
                </a:solidFill>
                <a:cs typeface="Arial"/>
              </a:rPr>
              <a:t>Name</a:t>
            </a:r>
          </a:p>
          <a:p>
            <a:pPr>
              <a:lnSpc>
                <a:spcPts val="1200"/>
              </a:lnSpc>
            </a:pPr>
            <a:r>
              <a:rPr lang="en-US" sz="1000" smtClean="0">
                <a:solidFill>
                  <a:schemeClr val="accent2"/>
                </a:solidFill>
                <a:cs typeface="Arial"/>
              </a:rPr>
              <a:t>Title/Role</a:t>
            </a:r>
          </a:p>
          <a:p>
            <a:pPr>
              <a:lnSpc>
                <a:spcPts val="1200"/>
              </a:lnSpc>
            </a:pPr>
            <a:r>
              <a:rPr lang="en-US" sz="1000" smtClean="0">
                <a:cs typeface="Arial"/>
              </a:rPr>
              <a:t>Capgemini Office (Optional)</a:t>
            </a:r>
          </a:p>
          <a:p>
            <a:pPr>
              <a:lnSpc>
                <a:spcPts val="1200"/>
              </a:lnSpc>
            </a:pPr>
            <a:r>
              <a:rPr lang="en-US" sz="1000" smtClean="0">
                <a:cs typeface="Arial"/>
              </a:rPr>
              <a:t>Address Line 1</a:t>
            </a:r>
          </a:p>
          <a:p>
            <a:pPr>
              <a:lnSpc>
                <a:spcPts val="1200"/>
              </a:lnSpc>
            </a:pPr>
            <a:r>
              <a:rPr lang="en-US" sz="1000" smtClean="0">
                <a:cs typeface="Arial"/>
              </a:rPr>
              <a:t>Address Line 2 </a:t>
            </a:r>
          </a:p>
          <a:p>
            <a:pPr>
              <a:lnSpc>
                <a:spcPts val="1200"/>
              </a:lnSpc>
            </a:pPr>
            <a:r>
              <a:rPr lang="en-US" sz="1000" smtClean="0">
                <a:cs typeface="Arial"/>
              </a:rPr>
              <a:t>Address Line 3</a:t>
            </a:r>
            <a:endParaRPr lang="en-US" sz="1000">
              <a:cs typeface="Arial"/>
            </a:endParaRP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smtClean="0">
                <a:solidFill>
                  <a:schemeClr val="accent1"/>
                </a:solidFill>
                <a:cs typeface="Arial"/>
              </a:rPr>
              <a:t>Name, Last </a:t>
            </a:r>
            <a:r>
              <a:rPr lang="en-US" sz="1200" b="1">
                <a:solidFill>
                  <a:schemeClr val="accent1"/>
                </a:solidFill>
                <a:cs typeface="Arial"/>
              </a:rPr>
              <a:t>Name</a:t>
            </a:r>
          </a:p>
          <a:p>
            <a:pPr>
              <a:lnSpc>
                <a:spcPts val="1200"/>
              </a:lnSpc>
            </a:pPr>
            <a:r>
              <a:rPr lang="en-US" sz="1000" smtClean="0">
                <a:solidFill>
                  <a:schemeClr val="accent2"/>
                </a:solidFill>
                <a:cs typeface="Arial"/>
              </a:rPr>
              <a:t>Title/Role</a:t>
            </a:r>
          </a:p>
          <a:p>
            <a:pPr>
              <a:lnSpc>
                <a:spcPts val="1200"/>
              </a:lnSpc>
            </a:pPr>
            <a:r>
              <a:rPr lang="en-US" sz="1000" smtClean="0">
                <a:cs typeface="Arial"/>
              </a:rPr>
              <a:t>Capgemini Office (Optional)</a:t>
            </a:r>
          </a:p>
          <a:p>
            <a:pPr>
              <a:lnSpc>
                <a:spcPts val="1200"/>
              </a:lnSpc>
            </a:pPr>
            <a:r>
              <a:rPr lang="en-US" sz="1000" smtClean="0">
                <a:cs typeface="Arial"/>
              </a:rPr>
              <a:t>Address Line 1</a:t>
            </a:r>
          </a:p>
          <a:p>
            <a:pPr>
              <a:lnSpc>
                <a:spcPts val="1200"/>
              </a:lnSpc>
            </a:pPr>
            <a:r>
              <a:rPr lang="en-US" sz="1000" smtClean="0">
                <a:cs typeface="Arial"/>
              </a:rPr>
              <a:t>Address Line 2 </a:t>
            </a:r>
          </a:p>
          <a:p>
            <a:pPr>
              <a:lnSpc>
                <a:spcPts val="1200"/>
              </a:lnSpc>
            </a:pPr>
            <a:r>
              <a:rPr lang="en-US" sz="1000" smtClean="0">
                <a:cs typeface="Arial"/>
              </a:rPr>
              <a:t>Address Line 3</a:t>
            </a:r>
            <a:endParaRPr lang="en-US" sz="1000">
              <a:cs typeface="Arial"/>
            </a:endParaRP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hlinkClick r:id="rId21"/>
          </p:cNvPr>
          <p:cNvSpPr/>
          <p:nvPr userDrawn="1"/>
        </p:nvSpPr>
        <p:spPr>
          <a:xfrm>
            <a:off x="1384377" y="2375213"/>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hlinkClick r:id="rId22"/>
          </p:cNvPr>
          <p:cNvSpPr/>
          <p:nvPr userDrawn="1"/>
        </p:nvSpPr>
        <p:spPr>
          <a:xfrm>
            <a:off x="4625340" y="2375213"/>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hlinkClick r:id="rId23"/>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smtClean="0">
                <a:solidFill>
                  <a:schemeClr val="accent1"/>
                </a:solidFill>
              </a:rPr>
              <a:t>People matter, results count.</a:t>
            </a:r>
            <a:endParaRPr lang="en-US" sz="1200" b="1">
              <a:solidFill>
                <a:schemeClr val="accent1"/>
              </a:solidFill>
            </a:endParaRPr>
          </a:p>
        </p:txBody>
      </p:sp>
    </p:spTree>
    <p:extLst>
      <p:ext uri="{BB962C8B-B14F-4D97-AF65-F5344CB8AC3E}">
        <p14:creationId xmlns:p14="http://schemas.microsoft.com/office/powerpoint/2010/main" val="219219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a:t>
            </a:r>
            <a:r>
              <a:rPr lang="en-US" dirty="0" smtClean="0"/>
              <a:t>title</a:t>
            </a:r>
            <a:endParaRPr lang="en-US" dirty="0"/>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pic>
        <p:nvPicPr>
          <p:cNvPr id="10" name="Graphic 9">
            <a:extLst>
              <a:ext uri="{FF2B5EF4-FFF2-40B4-BE49-F238E27FC236}">
                <a16:creationId xmlns:a16="http://schemas.microsoft.com/office/drawing/2014/main" xmlns="" id="{DDCA2B41-0A1F-45C2-A74A-EB99E41096F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81836" t="-4713" b="16530"/>
          <a:stretch/>
        </p:blipFill>
        <p:spPr>
          <a:xfrm>
            <a:off x="11491419" y="164829"/>
            <a:ext cx="424356" cy="459624"/>
          </a:xfrm>
          <a:prstGeom prst="rect">
            <a:avLst/>
          </a:prstGeom>
        </p:spPr>
      </p:pic>
      <p:sp>
        <p:nvSpPr>
          <p:cNvPr id="2" name="Titre 1"/>
          <p:cNvSpPr>
            <a:spLocks noGrp="1"/>
          </p:cNvSpPr>
          <p:nvPr>
            <p:ph type="title"/>
          </p:nvPr>
        </p:nvSpPr>
        <p:spPr>
          <a:xfrm>
            <a:off x="227349" y="0"/>
            <a:ext cx="11125236" cy="1104900"/>
          </a:xfrm>
        </p:spPr>
        <p:txBody>
          <a:bodyPr/>
          <a:lstStyle/>
          <a:p>
            <a:r>
              <a:rPr lang="en-US" smtClean="0"/>
              <a:t>Click to edit Master title style</a:t>
            </a:r>
            <a:endParaRPr lang="en-US" dirty="0"/>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574"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en-US" smtClean="0"/>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smtClean="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281"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Profil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profile 2">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5367326"/>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1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889136"/>
            <a:ext cx="3296647" cy="412363"/>
          </a:xfrm>
          <a:prstGeom prst="rect">
            <a:avLst/>
          </a:prstGeom>
          <a:noFill/>
        </p:spPr>
        <p:txBody>
          <a:bodyPr anchor="ctr">
            <a:noAutofit/>
          </a:bodyPr>
          <a:lstStyle>
            <a:lvl1pPr algn="l">
              <a:defRPr sz="20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1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316883"/>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5"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690297"/>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Tree>
    <p:extLst>
      <p:ext uri="{BB962C8B-B14F-4D97-AF65-F5344CB8AC3E}">
        <p14:creationId xmlns:p14="http://schemas.microsoft.com/office/powerpoint/2010/main" val="2559090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227348" y="0"/>
            <a:ext cx="6732651" cy="1104900"/>
          </a:xfrm>
          <a:prstGeom prst="rect">
            <a:avLst/>
          </a:prstGeom>
        </p:spPr>
        <p:txBody>
          <a:bodyPr/>
          <a:lstStyle/>
          <a:p>
            <a:r>
              <a:rPr lang="en-US" smtClean="0"/>
              <a:t>Click to edit Master title style</a:t>
            </a:r>
            <a:endParaRPr lang="en-GB" dirty="0"/>
          </a:p>
        </p:txBody>
      </p:sp>
      <p:sp>
        <p:nvSpPr>
          <p:cNvPr id="3" name="Freeform 6"/>
          <p:cNvSpPr>
            <a:spLocks/>
          </p:cNvSpPr>
          <p:nvPr userDrawn="1"/>
        </p:nvSpPr>
        <p:spPr bwMode="auto">
          <a:xfrm>
            <a:off x="6351587" y="325438"/>
            <a:ext cx="5840413" cy="6535737"/>
          </a:xfrm>
          <a:custGeom>
            <a:avLst/>
            <a:gdLst/>
            <a:ahLst/>
            <a:cxnLst>
              <a:cxn ang="0">
                <a:pos x="2465" y="2758"/>
              </a:cxn>
              <a:cxn ang="0">
                <a:pos x="710" y="2758"/>
              </a:cxn>
              <a:cxn ang="0">
                <a:pos x="705" y="2747"/>
              </a:cxn>
              <a:cxn ang="0">
                <a:pos x="517" y="2439"/>
              </a:cxn>
              <a:cxn ang="0">
                <a:pos x="381" y="2196"/>
              </a:cxn>
              <a:cxn ang="0">
                <a:pos x="198" y="1820"/>
              </a:cxn>
              <a:cxn ang="0">
                <a:pos x="68" y="1458"/>
              </a:cxn>
              <a:cxn ang="0">
                <a:pos x="13" y="1200"/>
              </a:cxn>
              <a:cxn ang="0">
                <a:pos x="0" y="1053"/>
              </a:cxn>
              <a:cxn ang="0">
                <a:pos x="3" y="1046"/>
              </a:cxn>
              <a:cxn ang="0">
                <a:pos x="2" y="995"/>
              </a:cxn>
              <a:cxn ang="0">
                <a:pos x="0" y="987"/>
              </a:cxn>
              <a:cxn ang="0">
                <a:pos x="2" y="950"/>
              </a:cxn>
              <a:cxn ang="0">
                <a:pos x="31" y="755"/>
              </a:cxn>
              <a:cxn ang="0">
                <a:pos x="167" y="449"/>
              </a:cxn>
              <a:cxn ang="0">
                <a:pos x="395" y="194"/>
              </a:cxn>
              <a:cxn ang="0">
                <a:pos x="643" y="14"/>
              </a:cxn>
              <a:cxn ang="0">
                <a:pos x="664" y="0"/>
              </a:cxn>
              <a:cxn ang="0">
                <a:pos x="666" y="0"/>
              </a:cxn>
              <a:cxn ang="0">
                <a:pos x="674" y="6"/>
              </a:cxn>
              <a:cxn ang="0">
                <a:pos x="731" y="37"/>
              </a:cxn>
              <a:cxn ang="0">
                <a:pos x="1241" y="284"/>
              </a:cxn>
              <a:cxn ang="0">
                <a:pos x="1668" y="438"/>
              </a:cxn>
              <a:cxn ang="0">
                <a:pos x="1899" y="493"/>
              </a:cxn>
              <a:cxn ang="0">
                <a:pos x="2000" y="508"/>
              </a:cxn>
              <a:cxn ang="0">
                <a:pos x="2236" y="512"/>
              </a:cxn>
              <a:cxn ang="0">
                <a:pos x="2410" y="473"/>
              </a:cxn>
              <a:cxn ang="0">
                <a:pos x="2465" y="450"/>
              </a:cxn>
              <a:cxn ang="0">
                <a:pos x="2465" y="466"/>
              </a:cxn>
              <a:cxn ang="0">
                <a:pos x="2465" y="2758"/>
              </a:cxn>
            </a:cxnLst>
            <a:rect l="0" t="0" r="r" b="b"/>
            <a:pathLst>
              <a:path w="2465" h="2758">
                <a:moveTo>
                  <a:pt x="2465" y="2758"/>
                </a:moveTo>
                <a:cubicBezTo>
                  <a:pt x="1880" y="2758"/>
                  <a:pt x="1295" y="2758"/>
                  <a:pt x="710" y="2758"/>
                </a:cubicBezTo>
                <a:cubicBezTo>
                  <a:pt x="711" y="2753"/>
                  <a:pt x="707" y="2750"/>
                  <a:pt x="705" y="2747"/>
                </a:cubicBezTo>
                <a:cubicBezTo>
                  <a:pt x="641" y="2645"/>
                  <a:pt x="577" y="2543"/>
                  <a:pt x="517" y="2439"/>
                </a:cubicBezTo>
                <a:cubicBezTo>
                  <a:pt x="471" y="2358"/>
                  <a:pt x="425" y="2278"/>
                  <a:pt x="381" y="2196"/>
                </a:cubicBezTo>
                <a:cubicBezTo>
                  <a:pt x="315" y="2073"/>
                  <a:pt x="253" y="1948"/>
                  <a:pt x="198" y="1820"/>
                </a:cubicBezTo>
                <a:cubicBezTo>
                  <a:pt x="147" y="1702"/>
                  <a:pt x="102" y="1582"/>
                  <a:pt x="68" y="1458"/>
                </a:cubicBezTo>
                <a:cubicBezTo>
                  <a:pt x="44" y="1373"/>
                  <a:pt x="25" y="1288"/>
                  <a:pt x="13" y="1200"/>
                </a:cubicBezTo>
                <a:cubicBezTo>
                  <a:pt x="7" y="1151"/>
                  <a:pt x="3" y="1102"/>
                  <a:pt x="0" y="1053"/>
                </a:cubicBezTo>
                <a:cubicBezTo>
                  <a:pt x="2" y="1051"/>
                  <a:pt x="3" y="1049"/>
                  <a:pt x="3" y="1046"/>
                </a:cubicBezTo>
                <a:cubicBezTo>
                  <a:pt x="3" y="1029"/>
                  <a:pt x="3" y="1012"/>
                  <a:pt x="2" y="995"/>
                </a:cubicBezTo>
                <a:cubicBezTo>
                  <a:pt x="2" y="992"/>
                  <a:pt x="2" y="989"/>
                  <a:pt x="0" y="987"/>
                </a:cubicBezTo>
                <a:cubicBezTo>
                  <a:pt x="0" y="974"/>
                  <a:pt x="2" y="962"/>
                  <a:pt x="2" y="950"/>
                </a:cubicBezTo>
                <a:cubicBezTo>
                  <a:pt x="6" y="884"/>
                  <a:pt x="16" y="819"/>
                  <a:pt x="31" y="755"/>
                </a:cubicBezTo>
                <a:cubicBezTo>
                  <a:pt x="59" y="645"/>
                  <a:pt x="105" y="543"/>
                  <a:pt x="167" y="449"/>
                </a:cubicBezTo>
                <a:cubicBezTo>
                  <a:pt x="230" y="352"/>
                  <a:pt x="308" y="269"/>
                  <a:pt x="395" y="194"/>
                </a:cubicBezTo>
                <a:cubicBezTo>
                  <a:pt x="473" y="127"/>
                  <a:pt x="556" y="68"/>
                  <a:pt x="643" y="14"/>
                </a:cubicBezTo>
                <a:cubicBezTo>
                  <a:pt x="650" y="9"/>
                  <a:pt x="657" y="5"/>
                  <a:pt x="664" y="0"/>
                </a:cubicBezTo>
                <a:cubicBezTo>
                  <a:pt x="664" y="0"/>
                  <a:pt x="665" y="0"/>
                  <a:pt x="666" y="0"/>
                </a:cubicBezTo>
                <a:cubicBezTo>
                  <a:pt x="667" y="4"/>
                  <a:pt x="671" y="4"/>
                  <a:pt x="674" y="6"/>
                </a:cubicBezTo>
                <a:cubicBezTo>
                  <a:pt x="693" y="16"/>
                  <a:pt x="712" y="27"/>
                  <a:pt x="731" y="37"/>
                </a:cubicBezTo>
                <a:cubicBezTo>
                  <a:pt x="898" y="126"/>
                  <a:pt x="1067" y="210"/>
                  <a:pt x="1241" y="284"/>
                </a:cubicBezTo>
                <a:cubicBezTo>
                  <a:pt x="1381" y="343"/>
                  <a:pt x="1523" y="396"/>
                  <a:pt x="1668" y="438"/>
                </a:cubicBezTo>
                <a:cubicBezTo>
                  <a:pt x="1744" y="460"/>
                  <a:pt x="1821" y="477"/>
                  <a:pt x="1899" y="493"/>
                </a:cubicBezTo>
                <a:cubicBezTo>
                  <a:pt x="1932" y="500"/>
                  <a:pt x="1966" y="504"/>
                  <a:pt x="2000" y="508"/>
                </a:cubicBezTo>
                <a:cubicBezTo>
                  <a:pt x="2079" y="516"/>
                  <a:pt x="2157" y="519"/>
                  <a:pt x="2236" y="512"/>
                </a:cubicBezTo>
                <a:cubicBezTo>
                  <a:pt x="2296" y="506"/>
                  <a:pt x="2354" y="494"/>
                  <a:pt x="2410" y="473"/>
                </a:cubicBezTo>
                <a:cubicBezTo>
                  <a:pt x="2429" y="466"/>
                  <a:pt x="2447" y="457"/>
                  <a:pt x="2465" y="450"/>
                </a:cubicBezTo>
                <a:cubicBezTo>
                  <a:pt x="2465" y="455"/>
                  <a:pt x="2465" y="461"/>
                  <a:pt x="2465" y="466"/>
                </a:cubicBezTo>
                <a:cubicBezTo>
                  <a:pt x="2465" y="1230"/>
                  <a:pt x="2465" y="1994"/>
                  <a:pt x="2465" y="275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Retângulo 43">
            <a:extLst>
              <a:ext uri="{FF2B5EF4-FFF2-40B4-BE49-F238E27FC236}">
                <a16:creationId xmlns="" xmlns:a16="http://schemas.microsoft.com/office/drawing/2014/main" id="{25FC8637-25BD-4C09-AF25-56B4243DAB3D}"/>
              </a:ext>
            </a:extLst>
          </p:cNvPr>
          <p:cNvSpPr/>
          <p:nvPr userDrawn="1"/>
        </p:nvSpPr>
        <p:spPr>
          <a:xfrm>
            <a:off x="11788322"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a:solidFill>
                <a:schemeClr val="bg1"/>
              </a:solidFill>
              <a:cs typeface="Arial" panose="020B0604020202020204" pitchFamily="34" charset="0"/>
            </a:endParaRPr>
          </a:p>
        </p:txBody>
      </p:sp>
      <p:sp>
        <p:nvSpPr>
          <p:cNvPr id="5" name="Text Placeholder 7">
            <a:extLst>
              <a:ext uri="{FF2B5EF4-FFF2-40B4-BE49-F238E27FC236}">
                <a16:creationId xmlns="" xmlns:a16="http://schemas.microsoft.com/office/drawing/2014/main" id="{E824319D-02CC-441E-87B5-E9D15DE8CA35}"/>
              </a:ext>
            </a:extLst>
          </p:cNvPr>
          <p:cNvSpPr txBox="1">
            <a:spLocks/>
          </p:cNvSpPr>
          <p:nvPr userDrawn="1"/>
        </p:nvSpPr>
        <p:spPr>
          <a:xfrm>
            <a:off x="9070994"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mtClean="0">
                <a:solidFill>
                  <a:schemeClr val="bg1"/>
                </a:solidFill>
              </a:rPr>
              <a:t>© Capgemini 2017. All rights reserved |</a:t>
            </a:r>
          </a:p>
        </p:txBody>
      </p:sp>
      <p:sp>
        <p:nvSpPr>
          <p:cNvPr id="6"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2813833"/>
            <a:ext cx="3801187" cy="2629024"/>
          </a:xfrm>
          <a:prstGeom prst="rect">
            <a:avLst/>
          </a:prstGeom>
        </p:spPr>
        <p:txBody>
          <a:bodyPr>
            <a:noAutofit/>
          </a:bodyPr>
          <a:lstStyle>
            <a:lvl1pPr algn="l">
              <a:lnSpc>
                <a:spcPct val="850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8" name="Espace réservé du texte 7"/>
          <p:cNvSpPr>
            <a:spLocks noGrp="1"/>
          </p:cNvSpPr>
          <p:nvPr>
            <p:ph type="body" sz="quarter" idx="13"/>
          </p:nvPr>
        </p:nvSpPr>
        <p:spPr>
          <a:xfrm>
            <a:off x="227013" y="1808163"/>
            <a:ext cx="6013450" cy="4681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9753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4.xml"/><Relationship Id="rId7" Type="http://schemas.openxmlformats.org/officeDocument/2006/relationships/tags" Target="../tags/tag7.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vmlDrawing" Target="../drawings/vmlDrawing6.vml"/><Relationship Id="rId5"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slideLayout" Target="../slideLayouts/slideLayout18.xml"/><Relationship Id="rId7" Type="http://schemas.openxmlformats.org/officeDocument/2006/relationships/tags" Target="../tags/tag11.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vmlDrawing" Target="../drawings/vmlDrawing10.vml"/><Relationship Id="rId5"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1.emf"/><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oleObject" Target="../embeddings/oleObject15.bin"/><Relationship Id="rId5" Type="http://schemas.openxmlformats.org/officeDocument/2006/relationships/tags" Target="../tags/tag16.xml"/><Relationship Id="rId4" Type="http://schemas.openxmlformats.org/officeDocument/2006/relationships/vmlDrawing" Target="../drawings/vmlDrawing15.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4"/>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69" name="think-cell Slide" r:id="rId15" imgW="270" imgH="270" progId="TCLayout.ActiveDocument.1">
                  <p:embed/>
                </p:oleObj>
              </mc:Choice>
              <mc:Fallback>
                <p:oleObj name="think-cell Slide" r:id="rId15" imgW="270" imgH="270" progId="TCLayout.ActiveDocument.1">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xmlns=""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xmlns=""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mtClean="0">
                <a:solidFill>
                  <a:schemeClr val="bg1">
                    <a:lumMod val="65000"/>
                  </a:schemeClr>
                </a:solidFill>
              </a:rPr>
              <a:t>© Capgemini 2017. All rights reserved  </a:t>
            </a:r>
            <a:r>
              <a:rPr lang="en-US" smtClean="0">
                <a:solidFill>
                  <a:schemeClr val="accent2"/>
                </a:solidFill>
              </a:rPr>
              <a:t>|</a:t>
            </a:r>
          </a:p>
        </p:txBody>
      </p:sp>
      <p:sp>
        <p:nvSpPr>
          <p:cNvPr id="8" name="Text Placeholder 7">
            <a:extLst>
              <a:ext uri="{FF2B5EF4-FFF2-40B4-BE49-F238E27FC236}">
                <a16:creationId xmlns:a16="http://schemas.microsoft.com/office/drawing/2014/main" xmlns=""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mtClean="0">
                <a:solidFill>
                  <a:schemeClr val="bg1">
                    <a:lumMod val="65000"/>
                  </a:schemeClr>
                </a:solidFill>
              </a:rPr>
              <a:t>SE Track Defensie | Roelof Jansen | December 2017 – December 2018</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smtClean="0"/>
              <a:t>Click to insert </a:t>
            </a:r>
            <a:r>
              <a:rPr lang="fr-FR" dirty="0" err="1" smtClean="0"/>
              <a:t>title</a:t>
            </a:r>
            <a:endParaRPr lang="en-US"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21" r:id="rId6"/>
    <p:sldLayoutId id="2147483834" r:id="rId7"/>
    <p:sldLayoutId id="2147483916" r:id="rId8"/>
    <p:sldLayoutId id="2147483912" r:id="rId9"/>
    <p:sldLayoutId id="2147483913" r:id="rId10"/>
    <p:sldLayoutId id="2147483917" r:id="rId11"/>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787" name="think-cell Slide" r:id="rId8" imgW="270" imgH="270" progId="TCLayout.ActiveDocument.1">
                  <p:embed/>
                </p:oleObj>
              </mc:Choice>
              <mc:Fallback>
                <p:oleObj name="think-cell Slide" r:id="rId8" imgW="270" imgH="270" progId="TCLayout.ActiveDocument.1">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ângulo 43">
            <a:extLst>
              <a:ext uri="{FF2B5EF4-FFF2-40B4-BE49-F238E27FC236}">
                <a16:creationId xmlns:a16="http://schemas.microsoft.com/office/drawing/2014/main" xmlns="" id="{25FC8637-25BD-4C09-AF25-56B4243DAB3D}"/>
              </a:ext>
            </a:extLst>
          </p:cNvPr>
          <p:cNvSpPr/>
          <p:nvPr userDrawn="1"/>
        </p:nvSpPr>
        <p:spPr>
          <a:xfrm>
            <a:off x="11788322"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xmlns="" id="{E824319D-02CC-441E-87B5-E9D15DE8CA35}"/>
              </a:ext>
            </a:extLst>
          </p:cNvPr>
          <p:cNvSpPr txBox="1">
            <a:spLocks/>
          </p:cNvSpPr>
          <p:nvPr userDrawn="1"/>
        </p:nvSpPr>
        <p:spPr>
          <a:xfrm>
            <a:off x="9070994"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mtClean="0">
                <a:solidFill>
                  <a:schemeClr val="bg1">
                    <a:lumMod val="65000"/>
                  </a:schemeClr>
                </a:solidFill>
              </a:rPr>
              <a:t>© Capgemini 2017. All rights reserved |</a:t>
            </a:r>
          </a:p>
        </p:txBody>
      </p:sp>
      <p:grpSp>
        <p:nvGrpSpPr>
          <p:cNvPr id="2" name="Groupe 1"/>
          <p:cNvGrpSpPr/>
          <p:nvPr userDrawn="1"/>
        </p:nvGrpSpPr>
        <p:grpSpPr>
          <a:xfrm>
            <a:off x="11501102" y="171573"/>
            <a:ext cx="419436" cy="388988"/>
            <a:chOff x="11501102" y="171573"/>
            <a:chExt cx="419436" cy="388988"/>
          </a:xfrm>
        </p:grpSpPr>
        <p:sp>
          <p:nvSpPr>
            <p:cNvPr id="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42789608"/>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918"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8" userDrawn="1">
          <p15:clr>
            <a:srgbClr val="F26B43"/>
          </p15:clr>
        </p15:guide>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646" name="think-cell Slide" r:id="rId8" imgW="270" imgH="270" progId="TCLayout.ActiveDocument.1">
                  <p:embed/>
                </p:oleObj>
              </mc:Choice>
              <mc:Fallback>
                <p:oleObj name="think-cell Slide" r:id="rId8" imgW="270" imgH="270" progId="TCLayout.ActiveDocument.1">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06">
          <p15:clr>
            <a:srgbClr val="F26B43"/>
          </p15:clr>
        </p15:guide>
        <p15:guide id="3" pos="257"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762"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ericlippert.com/2009/05/11/reserved-and-contextual-keywords/" TargetMode="External"/><Relationship Id="rId2" Type="http://schemas.openxmlformats.org/officeDocument/2006/relationships/hyperlink" Target="https://docs.microsoft.com/nl-nl/visualstudio/ide/walkthrough-creating-a-code-snippet" TargetMode="External"/><Relationship Id="rId1" Type="http://schemas.openxmlformats.org/officeDocument/2006/relationships/slideLayout" Target="../slideLayouts/slideLayout10.xml"/><Relationship Id="rId6" Type="http://schemas.openxmlformats.org/officeDocument/2006/relationships/hyperlink" Target="http://visualstudioshortcuts.com/2017/" TargetMode="External"/><Relationship Id="rId5" Type="http://schemas.openxmlformats.org/officeDocument/2006/relationships/hyperlink" Target="https://www.codeproject.com/Articles/703634/SOLID-architecture-principles-using-simple-Csharp" TargetMode="External"/><Relationship Id="rId4" Type="http://schemas.openxmlformats.org/officeDocument/2006/relationships/hyperlink" Target="https://docs.microsoft.com/en-us/dotnet/csharp/whats-new/csharp-6"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learngitbranching.js.or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wildlyinaccurate.com/a-hackers-guide-to-git/" TargetMode="External"/><Relationship Id="rId5" Type="http://schemas.openxmlformats.org/officeDocument/2006/relationships/hyperlink" Target="https://tortoisegit.org/download/" TargetMode="Externa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Common_Intermediate_Language" TargetMode="External"/><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hyperlink" Target="https://en.wikipedia.org/wiki/Common_Language_Infrastructure"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www.scrum.org/" TargetMode="External"/><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hyperlink" Target="https://www.scrum.org/open-assessments/scrum-open" TargetMode="External"/><Relationship Id="rId4" Type="http://schemas.openxmlformats.org/officeDocument/2006/relationships/hyperlink" Target="http://www.scrumguides.org/index.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sourcemaking.com/design_patterns" TargetMode="External"/><Relationship Id="rId2" Type="http://schemas.openxmlformats.org/officeDocument/2006/relationships/hyperlink" Target="http://www.dofactory.com/net/design-patterns" TargetMode="External"/><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hyperlink" Target="https://www.sonarqube.org/" TargetMode="External"/><Relationship Id="rId4" Type="http://schemas.openxmlformats.org/officeDocument/2006/relationships/hyperlink" Target="https://bettercodehub.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4.png"/><Relationship Id="rId2" Type="http://schemas.openxmlformats.org/officeDocument/2006/relationships/tags" Target="../tags/tag21.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5.jpg"/><Relationship Id="rId2" Type="http://schemas.openxmlformats.org/officeDocument/2006/relationships/tags" Target="../tags/tag22.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msdn.microsoft.com/en-us/library/jj170517.aspx" TargetMode="External"/><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www.dataversity.net/review-pros-cons-different-databases-relational-versus-non-relational/" TargetMode="External"/><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39.jpeg"/><Relationship Id="rId4" Type="http://schemas.openxmlformats.org/officeDocument/2006/relationships/hyperlink" Target="https://msdn.microsoft.com/en-us/magazine/ee819139.aspx?f=255&amp;MSPPError=-214721739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6.gif"/><Relationship Id="rId2" Type="http://schemas.openxmlformats.org/officeDocument/2006/relationships/tags" Target="../tags/tag23.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www.codeproject.com/Articles/32825/How-to-Creating-a-WPF-User-Control-using-it-in-a-W" TargetMode="External"/><Relationship Id="rId7" Type="http://schemas.openxmlformats.org/officeDocument/2006/relationships/image" Target="../media/image45.jpeg"/><Relationship Id="rId2" Type="http://schemas.openxmlformats.org/officeDocument/2006/relationships/hyperlink" Target="https://msdn.microsoft.com/en-us/library/cc294992.aspx" TargetMode="External"/><Relationship Id="rId1" Type="http://schemas.openxmlformats.org/officeDocument/2006/relationships/slideLayout" Target="../slideLayouts/slideLayout7.xml"/><Relationship Id="rId6" Type="http://schemas.openxmlformats.org/officeDocument/2006/relationships/image" Target="../media/image44.gif"/><Relationship Id="rId5" Type="http://schemas.openxmlformats.org/officeDocument/2006/relationships/image" Target="../media/image43.png"/><Relationship Id="rId4" Type="http://schemas.openxmlformats.org/officeDocument/2006/relationships/hyperlink" Target="http://blog.scottlogic.com/2012/02/06/a-simple-pattern-for-creating-re-useable-usercontrols-in-wpf-silverlight.htm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tutorialspoint.com/wpf/wpf_custom_controls.htm" TargetMode="External"/><Relationship Id="rId2" Type="http://schemas.openxmlformats.org/officeDocument/2006/relationships/hyperlink" Target="https://wpftutorial.net/HowToCreateACustomControl.html" TargetMode="Externa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hyperlink" Target="https://softwareengineering.stackexchange.com/questions/135971/when-is-it-not-appropriate-to-use-the-dependency-injection-pattern" TargetMode="External"/><Relationship Id="rId2" Type="http://schemas.openxmlformats.org/officeDocument/2006/relationships/hyperlink" Target="https://aardvarkblogs.wordpress.com/unity-container-tutorials/"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SE Track </a:t>
            </a:r>
            <a:r>
              <a:rPr lang="en-US" err="1" smtClean="0"/>
              <a:t>Defensie</a:t>
            </a:r>
            <a:endParaRPr lang="en-GB"/>
          </a:p>
        </p:txBody>
      </p:sp>
      <p:sp>
        <p:nvSpPr>
          <p:cNvPr id="3" name="Subtitle 2"/>
          <p:cNvSpPr>
            <a:spLocks noGrp="1"/>
          </p:cNvSpPr>
          <p:nvPr>
            <p:ph type="subTitle" idx="1"/>
          </p:nvPr>
        </p:nvSpPr>
        <p:spPr/>
        <p:txBody>
          <a:bodyPr/>
          <a:lstStyle/>
          <a:p>
            <a:r>
              <a:rPr lang="en-US" smtClean="0"/>
              <a:t>December 2017 – </a:t>
            </a:r>
            <a:r>
              <a:rPr lang="en-US" err="1" smtClean="0"/>
              <a:t>Januari</a:t>
            </a:r>
            <a:r>
              <a:rPr lang="en-US" smtClean="0"/>
              <a:t> 2018</a:t>
            </a:r>
          </a:p>
        </p:txBody>
      </p:sp>
    </p:spTree>
    <p:extLst>
      <p:ext uri="{BB962C8B-B14F-4D97-AF65-F5344CB8AC3E}">
        <p14:creationId xmlns:p14="http://schemas.microsoft.com/office/powerpoint/2010/main" val="2470665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1708361090"/>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Zelfstandig</a:t>
                      </a:r>
                      <a:r>
                        <a:rPr lang="en-US" sz="1200" kern="1200" baseline="0" smtClean="0">
                          <a:solidFill>
                            <a:schemeClr val="dk1"/>
                          </a:solidFill>
                          <a:effectLst/>
                          <a:latin typeface="+mn-lt"/>
                          <a:ea typeface="+mn-ea"/>
                          <a:cs typeface="+mn-cs"/>
                        </a:rPr>
                        <a:t> werken</a:t>
                      </a:r>
                      <a:endParaRPr lang="en-US" sz="1200" kern="1200" smtClean="0">
                        <a:solidFill>
                          <a:schemeClr val="dk1"/>
                        </a:solidFill>
                        <a:effectLst/>
                        <a:latin typeface="+mn-lt"/>
                        <a:ea typeface="+mn-ea"/>
                        <a:cs typeface="+mn-cs"/>
                      </a:endParaRP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Zelfstandig</a:t>
                      </a:r>
                      <a:r>
                        <a:rPr lang="en-US" sz="1200" kern="1200" baseline="0" smtClean="0">
                          <a:solidFill>
                            <a:schemeClr val="dk1"/>
                          </a:solidFill>
                          <a:effectLst/>
                          <a:latin typeface="+mn-lt"/>
                          <a:ea typeface="+mn-ea"/>
                          <a:cs typeface="+mn-cs"/>
                        </a:rPr>
                        <a:t> werken</a:t>
                      </a:r>
                      <a:endParaRPr lang="en-US" sz="1200" kern="1200" smtClean="0">
                        <a:solidFill>
                          <a:schemeClr val="dk1"/>
                        </a:solidFill>
                        <a:effectLst/>
                        <a:latin typeface="+mn-lt"/>
                        <a:ea typeface="+mn-ea"/>
                        <a:cs typeface="+mn-cs"/>
                      </a:endParaRP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Zelfstandig</a:t>
                      </a:r>
                      <a:r>
                        <a:rPr lang="en-US" sz="1200" kern="1200" baseline="0" smtClean="0">
                          <a:solidFill>
                            <a:schemeClr val="dk1"/>
                          </a:solidFill>
                          <a:effectLst/>
                          <a:latin typeface="+mn-lt"/>
                          <a:ea typeface="+mn-ea"/>
                          <a:cs typeface="+mn-cs"/>
                        </a:rPr>
                        <a:t> werken</a:t>
                      </a:r>
                      <a:endParaRPr lang="en-US" sz="1200" kern="1200" smtClean="0">
                        <a:solidFill>
                          <a:schemeClr val="dk1"/>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Zelfstandig</a:t>
                      </a:r>
                      <a:r>
                        <a:rPr lang="en-US" sz="1200" kern="1200" baseline="0" smtClean="0">
                          <a:solidFill>
                            <a:schemeClr val="dk1"/>
                          </a:solidFill>
                          <a:effectLst/>
                          <a:latin typeface="+mn-lt"/>
                          <a:ea typeface="+mn-ea"/>
                          <a:cs typeface="+mn-cs"/>
                        </a:rPr>
                        <a:t> werken</a:t>
                      </a:r>
                      <a:endParaRPr lang="en-US" sz="1200" kern="1200" smtClean="0">
                        <a:solidFill>
                          <a:schemeClr val="dk1"/>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Zelfstandig</a:t>
                      </a:r>
                      <a:r>
                        <a:rPr lang="en-US" sz="1200" kern="1200" baseline="0" smtClean="0">
                          <a:solidFill>
                            <a:schemeClr val="dk1"/>
                          </a:solidFill>
                          <a:effectLst/>
                          <a:latin typeface="+mn-lt"/>
                          <a:ea typeface="+mn-ea"/>
                          <a:cs typeface="+mn-cs"/>
                        </a:rPr>
                        <a:t> werken</a:t>
                      </a:r>
                      <a:endParaRPr lang="en-US" sz="1200" kern="1200" smtClean="0">
                        <a:solidFill>
                          <a:schemeClr val="dk1"/>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Tussenweek (1 – 5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10237024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2361940019"/>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Async</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MVVM</a:t>
                      </a:r>
                      <a:r>
                        <a:rPr lang="en-US" sz="1200" kern="1200" baseline="0" smtClean="0">
                          <a:solidFill>
                            <a:schemeClr val="dk1"/>
                          </a:solidFill>
                          <a:effectLst/>
                          <a:latin typeface="+mn-lt"/>
                          <a:ea typeface="+mn-ea"/>
                          <a:cs typeface="+mn-cs"/>
                        </a:rPr>
                        <a:t>, PRISM</a:t>
                      </a:r>
                      <a:r>
                        <a:rPr lang="en-US" sz="1200" kern="1200" smtClean="0">
                          <a:solidFill>
                            <a:schemeClr val="dk1"/>
                          </a:solidFill>
                          <a:effectLst/>
                          <a:latin typeface="+mn-lt"/>
                          <a:ea typeface="+mn-ea"/>
                          <a:cs typeface="+mn-cs"/>
                        </a:rPr>
                        <a:t> </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User Controls, Custom Controls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Styles, Templates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Dependency</a:t>
                      </a:r>
                      <a:r>
                        <a:rPr lang="pt-PT" sz="1200" baseline="0" smtClean="0"/>
                        <a:t> Injection</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4 (8 – 12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3395736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4020813428"/>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Overview (incl SOA)</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Contracts,</a:t>
                      </a:r>
                      <a:r>
                        <a:rPr lang="en-US" sz="1200" kern="1200" baseline="0" smtClean="0">
                          <a:solidFill>
                            <a:schemeClr val="dk1"/>
                          </a:solidFill>
                          <a:effectLst/>
                          <a:latin typeface="+mn-lt"/>
                          <a:ea typeface="+mn-ea"/>
                          <a:cs typeface="+mn-cs"/>
                        </a:rPr>
                        <a:t> Hosting</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Proxies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smtClean="0"/>
                        <a:t>Bindings, Behaviors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smtClean="0"/>
                        <a:t>Instancing, Concurrency</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5 (15 – 19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014" y="1421310"/>
            <a:ext cx="1646034" cy="1218065"/>
          </a:xfrm>
          <a:prstGeom prst="rect">
            <a:avLst/>
          </a:prstGeom>
        </p:spPr>
      </p:pic>
    </p:spTree>
    <p:extLst>
      <p:ext uri="{BB962C8B-B14F-4D97-AF65-F5344CB8AC3E}">
        <p14:creationId xmlns:p14="http://schemas.microsoft.com/office/powerpoint/2010/main" val="1499437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156665" y="2705465"/>
            <a:ext cx="3297130" cy="432048"/>
          </a:xfrm>
        </p:spPr>
        <p:txBody>
          <a:bodyPr/>
          <a:lstStyle/>
          <a:p>
            <a:r>
              <a:rPr lang="en-GB" sz="2800" b="1" smtClean="0"/>
              <a:t>WPF &amp; WCF</a:t>
            </a:r>
            <a:endParaRPr lang="en-GB" sz="2800" b="1"/>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410325210"/>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Transactions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smtClean="0"/>
                        <a:t>Faults, Exceptions</a:t>
                      </a:r>
                      <a:r>
                        <a:rPr lang="en-US" sz="1200" smtClean="0">
                          <a:effectLst/>
                        </a:rPr>
                        <a:t> </a:t>
                      </a:r>
                      <a:r>
                        <a:rPr lang="en-US" sz="1200" kern="1200" smtClean="0">
                          <a:solidFill>
                            <a:schemeClr val="dk1"/>
                          </a:solidFill>
                          <a:effectLst/>
                          <a:latin typeface="+mn-lt"/>
                          <a:ea typeface="+mn-ea"/>
                          <a:cs typeface="+mn-cs"/>
                        </a:rPr>
                        <a: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Operations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smtClean="0"/>
                        <a:t>Security</a:t>
                      </a:r>
                      <a:endParaRPr lang="pt-PT" sz="1200" smtClean="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Refactoring, bespreken opdracht</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6 (22 – 26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955" y="1546478"/>
            <a:ext cx="1866517" cy="1053848"/>
          </a:xfrm>
          <a:prstGeom prst="rect">
            <a:avLst/>
          </a:prstGeom>
        </p:spPr>
      </p:pic>
    </p:spTree>
    <p:extLst>
      <p:ext uri="{BB962C8B-B14F-4D97-AF65-F5344CB8AC3E}">
        <p14:creationId xmlns:p14="http://schemas.microsoft.com/office/powerpoint/2010/main" val="990787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67548598"/>
              </p:ext>
            </p:extLst>
          </p:nvPr>
        </p:nvGraphicFramePr>
        <p:xfrm>
          <a:off x="698410" y="1602055"/>
          <a:ext cx="5541606" cy="4825248"/>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1" kern="1200" smtClean="0">
                          <a:solidFill>
                            <a:srgbClr val="00B050"/>
                          </a:solidFill>
                          <a:effectLst/>
                          <a:latin typeface="+mn-lt"/>
                          <a:ea typeface="+mn-ea"/>
                          <a:cs typeface="+mn-cs"/>
                        </a:rPr>
                        <a:t>Basis-concepten: VS, github, Trello (scrum board), syntax  , Nuget, nieuwe features C# 6 en 7)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OOP, Interfaces, structs, Datastructuren, Generics </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Geheugengebruik (CLI, GC), Extension Methods, Recursion</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Design Patterns,</a:t>
                      </a:r>
                      <a:r>
                        <a:rPr lang="pt-PT" sz="1200" baseline="0" smtClean="0"/>
                        <a:t> (Unit) Tests/TDD</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Design Patterns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1 (4 – 8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396208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GB" smtClean="0"/>
              <a:t>Aanraders</a:t>
            </a:r>
            <a:endParaRPr lang="en-US"/>
          </a:p>
        </p:txBody>
      </p:sp>
      <p:sp>
        <p:nvSpPr>
          <p:cNvPr id="18" name="Text Placeholder 17"/>
          <p:cNvSpPr>
            <a:spLocks noGrp="1"/>
          </p:cNvSpPr>
          <p:nvPr>
            <p:ph type="body" sz="quarter" idx="10"/>
          </p:nvPr>
        </p:nvSpPr>
        <p:spPr/>
        <p:txBody>
          <a:bodyPr/>
          <a:lstStyle/>
          <a:p>
            <a:r>
              <a:rPr lang="en-GB" smtClean="0"/>
              <a:t>Robbert Martin: Clean Code</a:t>
            </a:r>
          </a:p>
          <a:p>
            <a:r>
              <a:rPr lang="en-GB" smtClean="0"/>
              <a:t>Robbert Martin: Clean Coder</a:t>
            </a:r>
            <a:endParaRPr lang="en-US"/>
          </a:p>
          <a:p>
            <a:r>
              <a:rPr lang="en-GB" smtClean="0"/>
              <a:t>Bill Wagner: Effective C#</a:t>
            </a:r>
          </a:p>
          <a:p>
            <a:r>
              <a:rPr lang="en-GB" smtClean="0"/>
              <a:t>Bill Wagner: More effective C#</a:t>
            </a:r>
          </a:p>
        </p:txBody>
      </p:sp>
    </p:spTree>
    <p:extLst>
      <p:ext uri="{BB962C8B-B14F-4D97-AF65-F5344CB8AC3E}">
        <p14:creationId xmlns:p14="http://schemas.microsoft.com/office/powerpoint/2010/main" val="3488983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Handige links</a:t>
            </a:r>
            <a:endParaRPr lang="en-US"/>
          </a:p>
        </p:txBody>
      </p:sp>
      <p:sp>
        <p:nvSpPr>
          <p:cNvPr id="3" name="Text Placeholder 2"/>
          <p:cNvSpPr>
            <a:spLocks noGrp="1"/>
          </p:cNvSpPr>
          <p:nvPr>
            <p:ph type="body" sz="quarter" idx="10"/>
          </p:nvPr>
        </p:nvSpPr>
        <p:spPr/>
        <p:txBody>
          <a:bodyPr/>
          <a:lstStyle/>
          <a:p>
            <a:r>
              <a:rPr lang="en-GB"/>
              <a:t>Create code snippet: </a:t>
            </a:r>
            <a:r>
              <a:rPr lang="en-GB">
                <a:hlinkClick r:id="rId2"/>
              </a:rPr>
              <a:t>https://</a:t>
            </a:r>
            <a:r>
              <a:rPr lang="en-GB" smtClean="0">
                <a:hlinkClick r:id="rId2"/>
              </a:rPr>
              <a:t>docs.microsoft.com/nl-nl/visualstudio/ide/walkthrough-creating-a-code-snippet</a:t>
            </a:r>
            <a:endParaRPr lang="en-GB" smtClean="0"/>
          </a:p>
          <a:p>
            <a:r>
              <a:rPr lang="en-GB" smtClean="0"/>
              <a:t>C# keywords: </a:t>
            </a:r>
            <a:r>
              <a:rPr lang="en-GB" smtClean="0">
                <a:hlinkClick r:id="rId3"/>
              </a:rPr>
              <a:t>https</a:t>
            </a:r>
            <a:r>
              <a:rPr lang="en-GB">
                <a:hlinkClick r:id="rId3"/>
              </a:rPr>
              <a:t>://ericlippert.com/2009/05/11/reserved-and-contextual-keywords</a:t>
            </a:r>
            <a:r>
              <a:rPr lang="en-GB" smtClean="0">
                <a:hlinkClick r:id="rId3"/>
              </a:rPr>
              <a:t>/</a:t>
            </a:r>
            <a:endParaRPr lang="en-GB" smtClean="0"/>
          </a:p>
          <a:p>
            <a:r>
              <a:rPr lang="en-GB"/>
              <a:t>New features: </a:t>
            </a:r>
            <a:r>
              <a:rPr lang="en-GB">
                <a:hlinkClick r:id="rId4"/>
              </a:rPr>
              <a:t>https://</a:t>
            </a:r>
            <a:r>
              <a:rPr lang="en-GB" smtClean="0">
                <a:hlinkClick r:id="rId4"/>
              </a:rPr>
              <a:t>docs.microsoft.com/en-us/dotnet/csharp/whats-new/csharp-6</a:t>
            </a:r>
            <a:endParaRPr lang="en-GB" smtClean="0"/>
          </a:p>
          <a:p>
            <a:r>
              <a:rPr lang="en-GB"/>
              <a:t>SOLID programming: </a:t>
            </a:r>
            <a:r>
              <a:rPr lang="en-GB">
                <a:hlinkClick r:id="rId5"/>
              </a:rPr>
              <a:t>https://</a:t>
            </a:r>
            <a:r>
              <a:rPr lang="en-GB" smtClean="0">
                <a:hlinkClick r:id="rId5"/>
              </a:rPr>
              <a:t>www.codeproject.com/Articles/703634/SOLID-architecture-principles-using-simple-Csharp</a:t>
            </a:r>
            <a:endParaRPr lang="en-GB" smtClean="0"/>
          </a:p>
          <a:p>
            <a:r>
              <a:rPr lang="en-GB"/>
              <a:t>VS Shortcuts: </a:t>
            </a:r>
            <a:r>
              <a:rPr lang="en-GB">
                <a:hlinkClick r:id="rId6"/>
              </a:rPr>
              <a:t>http://visualstudioshortcuts.com/2017</a:t>
            </a:r>
            <a:r>
              <a:rPr lang="en-GB" smtClean="0">
                <a:hlinkClick r:id="rId6"/>
              </a:rPr>
              <a:t>/</a:t>
            </a:r>
            <a:endParaRPr lang="en-GB" smtClean="0"/>
          </a:p>
          <a:p>
            <a:endParaRPr lang="en-GB"/>
          </a:p>
        </p:txBody>
      </p:sp>
    </p:spTree>
    <p:extLst>
      <p:ext uri="{BB962C8B-B14F-4D97-AF65-F5344CB8AC3E}">
        <p14:creationId xmlns:p14="http://schemas.microsoft.com/office/powerpoint/2010/main" val="2632163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2"/>
          </p:nvPr>
        </p:nvSpPr>
        <p:spPr>
          <a:xfrm>
            <a:off x="227349" y="1420989"/>
            <a:ext cx="5341256" cy="743987"/>
          </a:xfrm>
        </p:spPr>
        <p:txBody>
          <a:bodyPr/>
          <a:lstStyle/>
          <a:p>
            <a:r>
              <a:rPr lang="en-US" smtClean="0"/>
              <a:t>Basic flow</a:t>
            </a:r>
            <a:endParaRPr lang="pt-PT" smtClean="0"/>
          </a:p>
        </p:txBody>
      </p:sp>
      <p:sp>
        <p:nvSpPr>
          <p:cNvPr id="18" name="Text Placeholder 17"/>
          <p:cNvSpPr>
            <a:spLocks noGrp="1"/>
          </p:cNvSpPr>
          <p:nvPr>
            <p:ph type="body" sz="quarter" idx="13"/>
          </p:nvPr>
        </p:nvSpPr>
        <p:spPr>
          <a:xfrm>
            <a:off x="6474016" y="1420989"/>
            <a:ext cx="5341256" cy="743987"/>
          </a:xfrm>
        </p:spPr>
        <p:txBody>
          <a:bodyPr/>
          <a:lstStyle/>
          <a:p>
            <a:r>
              <a:rPr lang="en-US" smtClean="0"/>
              <a:t>Rebase</a:t>
            </a:r>
            <a:endParaRPr lang="pt-PT"/>
          </a:p>
        </p:txBody>
      </p:sp>
      <p:sp>
        <p:nvSpPr>
          <p:cNvPr id="15" name="Title 14"/>
          <p:cNvSpPr>
            <a:spLocks noGrp="1"/>
          </p:cNvSpPr>
          <p:nvPr>
            <p:ph type="title"/>
          </p:nvPr>
        </p:nvSpPr>
        <p:spPr/>
        <p:txBody>
          <a:bodyPr/>
          <a:lstStyle/>
          <a:p>
            <a:r>
              <a:rPr lang="en-US" smtClean="0"/>
              <a:t>Git</a:t>
            </a:r>
            <a:endParaRPr lang="en-GB"/>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49" y="2023518"/>
            <a:ext cx="4947008" cy="306166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0805" y="2116201"/>
            <a:ext cx="6911195" cy="2752959"/>
          </a:xfrm>
          <a:prstGeom prst="rect">
            <a:avLst/>
          </a:prstGeom>
        </p:spPr>
      </p:pic>
      <p:sp>
        <p:nvSpPr>
          <p:cNvPr id="6" name="TextBox 5"/>
          <p:cNvSpPr txBox="1"/>
          <p:nvPr/>
        </p:nvSpPr>
        <p:spPr>
          <a:xfrm>
            <a:off x="227349" y="5226048"/>
            <a:ext cx="10369152" cy="923330"/>
          </a:xfrm>
          <a:prstGeom prst="rect">
            <a:avLst/>
          </a:prstGeom>
          <a:noFill/>
        </p:spPr>
        <p:txBody>
          <a:bodyPr wrap="square" rtlCol="0">
            <a:spAutoFit/>
          </a:bodyPr>
          <a:lstStyle/>
          <a:p>
            <a:r>
              <a:rPr lang="en-GB" smtClean="0"/>
              <a:t>TortoiseGIT: </a:t>
            </a:r>
            <a:r>
              <a:rPr lang="en-GB">
                <a:hlinkClick r:id="rId5"/>
              </a:rPr>
              <a:t>https://tortoisegit.org/download</a:t>
            </a:r>
            <a:r>
              <a:rPr lang="en-GB" smtClean="0">
                <a:hlinkClick r:id="rId5"/>
              </a:rPr>
              <a:t>/</a:t>
            </a:r>
            <a:endParaRPr lang="en-GB" smtClean="0"/>
          </a:p>
          <a:p>
            <a:r>
              <a:rPr lang="en-US">
                <a:hlinkClick r:id="rId6"/>
              </a:rPr>
              <a:t>https://wildlyinaccurate.com/a-hackers-guide-to-git</a:t>
            </a:r>
            <a:r>
              <a:rPr lang="en-US" smtClean="0">
                <a:hlinkClick r:id="rId6"/>
              </a:rPr>
              <a:t>/</a:t>
            </a:r>
            <a:endParaRPr lang="en-US" smtClean="0"/>
          </a:p>
          <a:p>
            <a:r>
              <a:rPr lang="en-US">
                <a:hlinkClick r:id="rId7"/>
              </a:rPr>
              <a:t>https://learngitbranching.js.org</a:t>
            </a:r>
            <a:r>
              <a:rPr lang="en-US" smtClean="0">
                <a:hlinkClick r:id="rId7"/>
              </a:rPr>
              <a:t>/</a:t>
            </a:r>
            <a:r>
              <a:rPr lang="en-US"/>
              <a:t> </a:t>
            </a:r>
            <a:endParaRPr lang="en-US" smtClean="0"/>
          </a:p>
        </p:txBody>
      </p:sp>
    </p:spTree>
    <p:extLst>
      <p:ext uri="{BB962C8B-B14F-4D97-AF65-F5344CB8AC3E}">
        <p14:creationId xmlns:p14="http://schemas.microsoft.com/office/powerpoint/2010/main" val="932580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mtClean="0"/>
              <a:t>Naming</a:t>
            </a:r>
            <a:endParaRPr lang="en-US"/>
          </a:p>
        </p:txBody>
      </p:sp>
      <p:pic>
        <p:nvPicPr>
          <p:cNvPr id="10" name="Picture 9"/>
          <p:cNvPicPr>
            <a:picLocks noChangeAspect="1"/>
          </p:cNvPicPr>
          <p:nvPr/>
        </p:nvPicPr>
        <p:blipFill>
          <a:blip r:embed="rId2"/>
          <a:stretch>
            <a:fillRect/>
          </a:stretch>
        </p:blipFill>
        <p:spPr>
          <a:xfrm>
            <a:off x="47328" y="764704"/>
            <a:ext cx="6191250" cy="5800725"/>
          </a:xfrm>
          <a:prstGeom prst="rect">
            <a:avLst/>
          </a:prstGeom>
        </p:spPr>
      </p:pic>
    </p:spTree>
    <p:extLst>
      <p:ext uri="{BB962C8B-B14F-4D97-AF65-F5344CB8AC3E}">
        <p14:creationId xmlns:p14="http://schemas.microsoft.com/office/powerpoint/2010/main" val="3967978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710425910"/>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Basis-concepten: VS, github, Trello (scrum board), syntax  , Nuget, nieuwe features C# 6 en 7)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smtClean="0">
                          <a:solidFill>
                            <a:srgbClr val="00B050"/>
                          </a:solidFill>
                          <a:effectLst/>
                          <a:latin typeface="+mn-lt"/>
                          <a:ea typeface="+mn-ea"/>
                          <a:cs typeface="+mn-cs"/>
                        </a:rPr>
                        <a:t>OOP, Interfaces, structs, Datastructuren, Generics </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Geheugengebruik (CLI, GC), Extension Methods, Recursion</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Design Patterns,</a:t>
                      </a:r>
                      <a:r>
                        <a:rPr lang="pt-PT" sz="1200" baseline="0" smtClean="0"/>
                        <a:t> (Unit) Tests/TDD</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Design Patterns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1 (4 – 8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8983384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err="1" smtClean="0"/>
              <a:t>Roelof</a:t>
            </a:r>
            <a:r>
              <a:rPr lang="en-GB" smtClean="0"/>
              <a:t> Jansen</a:t>
            </a:r>
            <a:endParaRPr lang="en-US"/>
          </a:p>
        </p:txBody>
      </p:sp>
      <p:sp>
        <p:nvSpPr>
          <p:cNvPr id="4" name="Text Placeholder 3"/>
          <p:cNvSpPr>
            <a:spLocks noGrp="1"/>
          </p:cNvSpPr>
          <p:nvPr>
            <p:ph type="body" sz="quarter" idx="10"/>
          </p:nvPr>
        </p:nvSpPr>
        <p:spPr>
          <a:xfrm>
            <a:off x="782080" y="4316883"/>
            <a:ext cx="3657736" cy="894840"/>
          </a:xfrm>
        </p:spPr>
        <p:txBody>
          <a:bodyPr/>
          <a:lstStyle/>
          <a:p>
            <a:r>
              <a:rPr lang="en-GB" smtClean="0"/>
              <a:t>Software Developer</a:t>
            </a:r>
          </a:p>
          <a:p>
            <a:r>
              <a:rPr lang="en-GB" smtClean="0"/>
              <a:t>Contact: roelof.jansen@capgemini.com</a:t>
            </a: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80" y="980728"/>
            <a:ext cx="2592288" cy="25922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36432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GB" smtClean="0"/>
              <a:t>OOP</a:t>
            </a:r>
            <a:endParaRPr lang="en-US"/>
          </a:p>
        </p:txBody>
      </p:sp>
      <p:pic>
        <p:nvPicPr>
          <p:cNvPr id="90114" name="Picture 2" descr="Afbeeldingsresultaat voor inheritance 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1" y="2332976"/>
            <a:ext cx="5446057" cy="4297193"/>
          </a:xfrm>
          <a:prstGeom prst="rect">
            <a:avLst/>
          </a:prstGeom>
          <a:noFill/>
          <a:extLst>
            <a:ext uri="{909E8E84-426E-40DD-AFC4-6F175D3DCCD1}">
              <a14:hiddenFill xmlns:a14="http://schemas.microsoft.com/office/drawing/2010/main">
                <a:solidFill>
                  <a:srgbClr val="FFFFFF"/>
                </a:solidFill>
              </a14:hiddenFill>
            </a:ext>
          </a:extLst>
        </p:spPr>
      </p:pic>
      <p:pic>
        <p:nvPicPr>
          <p:cNvPr id="90116" name="Picture 4" descr="http://www.tutorialsteacher.com/Content/images/csharp/generic-cla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2336800"/>
            <a:ext cx="6351427" cy="4293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42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3681921139"/>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Basis-concepten: VS, github, Trello (scrum board), syntax  , Nuget, nieuwe features C# 6 en 7)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OOP, Interfaces, structs, Datastructuren, Generics </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Geheugengebruik (CLI, GC), Extension Methods, Recursion</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Design Patterns,</a:t>
                      </a:r>
                      <a:r>
                        <a:rPr lang="pt-PT" sz="1200" baseline="0" smtClean="0"/>
                        <a:t> (Unit) Tests/TDD</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Design Patterns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1 (4 – 8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11013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mtClean="0"/>
              <a:t>Background links</a:t>
            </a:r>
            <a:endParaRPr lang="en-US"/>
          </a:p>
        </p:txBody>
      </p:sp>
      <p:sp>
        <p:nvSpPr>
          <p:cNvPr id="6" name="Text Placeholder 5"/>
          <p:cNvSpPr>
            <a:spLocks noGrp="1"/>
          </p:cNvSpPr>
          <p:nvPr>
            <p:ph type="body" sz="quarter" idx="29"/>
          </p:nvPr>
        </p:nvSpPr>
        <p:spPr>
          <a:xfrm>
            <a:off x="5087888" y="518014"/>
            <a:ext cx="5913941" cy="412363"/>
          </a:xfrm>
        </p:spPr>
        <p:txBody>
          <a:bodyPr/>
          <a:lstStyle/>
          <a:p>
            <a:r>
              <a:rPr lang="en-GB" smtClean="0"/>
              <a:t>GC</a:t>
            </a:r>
            <a:endParaRPr lang="en-US"/>
          </a:p>
        </p:txBody>
      </p:sp>
      <p:sp>
        <p:nvSpPr>
          <p:cNvPr id="7" name="Text Placeholder 6"/>
          <p:cNvSpPr>
            <a:spLocks noGrp="1"/>
          </p:cNvSpPr>
          <p:nvPr>
            <p:ph type="body" sz="quarter" idx="30"/>
          </p:nvPr>
        </p:nvSpPr>
        <p:spPr>
          <a:xfrm>
            <a:off x="5087888" y="936969"/>
            <a:ext cx="6624736" cy="1177616"/>
          </a:xfrm>
        </p:spPr>
        <p:txBody>
          <a:bodyPr/>
          <a:lstStyle/>
          <a:p>
            <a:r>
              <a:rPr lang="en-US"/>
              <a:t>https://docs.microsoft.com/en-us/dotnet/standard/garbage-collection/fundamentals</a:t>
            </a:r>
          </a:p>
        </p:txBody>
      </p:sp>
      <p:sp>
        <p:nvSpPr>
          <p:cNvPr id="8" name="Text Placeholder 7"/>
          <p:cNvSpPr>
            <a:spLocks noGrp="1"/>
          </p:cNvSpPr>
          <p:nvPr>
            <p:ph type="body" sz="quarter" idx="31"/>
          </p:nvPr>
        </p:nvSpPr>
        <p:spPr>
          <a:xfrm>
            <a:off x="6099590" y="4647262"/>
            <a:ext cx="4902239" cy="412363"/>
          </a:xfrm>
        </p:spPr>
        <p:txBody>
          <a:bodyPr/>
          <a:lstStyle/>
          <a:p>
            <a:r>
              <a:rPr lang="en-GB" smtClean="0"/>
              <a:t>Managed Code</a:t>
            </a:r>
            <a:endParaRPr lang="en-US"/>
          </a:p>
        </p:txBody>
      </p:sp>
      <p:sp>
        <p:nvSpPr>
          <p:cNvPr id="9" name="Text Placeholder 8"/>
          <p:cNvSpPr>
            <a:spLocks noGrp="1"/>
          </p:cNvSpPr>
          <p:nvPr>
            <p:ph type="body" sz="quarter" idx="32"/>
          </p:nvPr>
        </p:nvSpPr>
        <p:spPr>
          <a:xfrm>
            <a:off x="6099590" y="5066217"/>
            <a:ext cx="4902240" cy="1177616"/>
          </a:xfrm>
        </p:spPr>
        <p:txBody>
          <a:bodyPr/>
          <a:lstStyle/>
          <a:p>
            <a:r>
              <a:rPr lang="en-US"/>
              <a:t>https://stackoverflow.com/questions/3368802/what-is-the-difference-in-managed-and-unmanaged-code-memory-and-size</a:t>
            </a:r>
          </a:p>
        </p:txBody>
      </p:sp>
      <p:sp>
        <p:nvSpPr>
          <p:cNvPr id="10" name="Text Placeholder 9"/>
          <p:cNvSpPr>
            <a:spLocks noGrp="1"/>
          </p:cNvSpPr>
          <p:nvPr>
            <p:ph type="body" sz="quarter" idx="33"/>
          </p:nvPr>
        </p:nvSpPr>
        <p:spPr>
          <a:xfrm>
            <a:off x="5087888" y="2563381"/>
            <a:ext cx="5913941" cy="412363"/>
          </a:xfrm>
        </p:spPr>
        <p:txBody>
          <a:bodyPr/>
          <a:lstStyle/>
          <a:p>
            <a:r>
              <a:rPr lang="en-GB" smtClean="0"/>
              <a:t>.NET Background</a:t>
            </a:r>
            <a:endParaRPr lang="en-US"/>
          </a:p>
        </p:txBody>
      </p:sp>
      <p:pic>
        <p:nvPicPr>
          <p:cNvPr id="16" name="Picture 15"/>
          <p:cNvPicPr>
            <a:picLocks noChangeAspect="1"/>
          </p:cNvPicPr>
          <p:nvPr/>
        </p:nvPicPr>
        <p:blipFill>
          <a:blip r:embed="rId2"/>
          <a:stretch>
            <a:fillRect/>
          </a:stretch>
        </p:blipFill>
        <p:spPr>
          <a:xfrm>
            <a:off x="22640" y="3421769"/>
            <a:ext cx="6076950" cy="3419475"/>
          </a:xfrm>
          <a:prstGeom prst="rect">
            <a:avLst/>
          </a:prstGeom>
        </p:spPr>
      </p:pic>
      <p:sp>
        <p:nvSpPr>
          <p:cNvPr id="11" name="Text Placeholder 10"/>
          <p:cNvSpPr>
            <a:spLocks noGrp="1"/>
          </p:cNvSpPr>
          <p:nvPr>
            <p:ph type="body" sz="quarter" idx="34"/>
          </p:nvPr>
        </p:nvSpPr>
        <p:spPr>
          <a:xfrm>
            <a:off x="5087888" y="2982336"/>
            <a:ext cx="5913942" cy="1177616"/>
          </a:xfrm>
        </p:spPr>
        <p:txBody>
          <a:bodyPr/>
          <a:lstStyle/>
          <a:p>
            <a:r>
              <a:rPr lang="en-US">
                <a:hlinkClick r:id="rId3"/>
              </a:rPr>
              <a:t>https://</a:t>
            </a:r>
            <a:r>
              <a:rPr lang="en-US" smtClean="0">
                <a:hlinkClick r:id="rId3"/>
              </a:rPr>
              <a:t>en.wikipedia.org/wiki/Common_Intermediate_Language</a:t>
            </a:r>
            <a:endParaRPr lang="en-US" smtClean="0"/>
          </a:p>
          <a:p>
            <a:r>
              <a:rPr lang="en-US">
                <a:hlinkClick r:id="rId4"/>
              </a:rPr>
              <a:t>https://</a:t>
            </a:r>
            <a:r>
              <a:rPr lang="en-US" smtClean="0">
                <a:hlinkClick r:id="rId4"/>
              </a:rPr>
              <a:t>en.wikipedia.org/wiki/Common_Language_Infrastructure</a:t>
            </a:r>
            <a:endParaRPr lang="en-US" smtClean="0"/>
          </a:p>
          <a:p>
            <a:endParaRPr lang="en-US"/>
          </a:p>
        </p:txBody>
      </p:sp>
    </p:spTree>
    <p:extLst>
      <p:ext uri="{BB962C8B-B14F-4D97-AF65-F5344CB8AC3E}">
        <p14:creationId xmlns:p14="http://schemas.microsoft.com/office/powerpoint/2010/main" val="565748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1127449" y="1988840"/>
            <a:ext cx="1944216" cy="412363"/>
          </a:xfrm>
        </p:spPr>
        <p:txBody>
          <a:bodyPr/>
          <a:lstStyle/>
          <a:p>
            <a:r>
              <a:rPr lang="en-GB" smtClean="0"/>
              <a:t>CLI/CIL/CLR</a:t>
            </a:r>
            <a:endParaRPr lang="en-US"/>
          </a:p>
        </p:txBody>
      </p:sp>
      <p:pic>
        <p:nvPicPr>
          <p:cNvPr id="90114" name="Picture 2" descr="https://upload.wikimedia.org/wikipedia/commons/thumb/8/85/Overview_of_the_Common_Language_Infrastructure.svg/520px-Overview_of_the_Common_Language_Infrastructur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040" y="620688"/>
            <a:ext cx="4953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32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78584396"/>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Basis-concepten: VS, github, Trello (scrum board), syntax  , Nuget, nieuwe features C# 6 en 7)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OOP, Interfaces, structs, Datastructuren, Generics </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Geheugengebruik (CLI, GC), Extension Methods, Recursion</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Design Patterns,</a:t>
                      </a:r>
                      <a:r>
                        <a:rPr lang="pt-PT" sz="1200" b="1" baseline="0" smtClean="0">
                          <a:solidFill>
                            <a:srgbClr val="00B050"/>
                          </a:solidFill>
                        </a:rPr>
                        <a:t> (Unit) Tests/TDD</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Design Patterns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1 (4 – 8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3274635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GB" smtClean="0"/>
              <a:t>Developer</a:t>
            </a:r>
          </a:p>
          <a:p>
            <a:r>
              <a:rPr lang="en-GB" smtClean="0"/>
              <a:t>Paradigma’s</a:t>
            </a:r>
            <a:endParaRPr lang="en-US"/>
          </a:p>
        </p:txBody>
      </p:sp>
      <p:pic>
        <p:nvPicPr>
          <p:cNvPr id="91140" name="Picture 4" descr="http://www.commitstrip.com/wp-content/uploads/2012/08/Strips-Reprise-de-vieux-projet-550-finalengl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894" y="836712"/>
            <a:ext cx="6250257" cy="57843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59496" y="4869160"/>
            <a:ext cx="4464496" cy="1200329"/>
          </a:xfrm>
          <a:prstGeom prst="rect">
            <a:avLst/>
          </a:prstGeom>
          <a:noFill/>
        </p:spPr>
        <p:txBody>
          <a:bodyPr wrap="square" rtlCol="0">
            <a:spAutoFit/>
          </a:bodyPr>
          <a:lstStyle/>
          <a:p>
            <a:r>
              <a:rPr lang="en-GB" smtClean="0"/>
              <a:t>KISS (Keep It Simple Stupid)</a:t>
            </a:r>
          </a:p>
          <a:p>
            <a:r>
              <a:rPr lang="en-GB" smtClean="0"/>
              <a:t>YAGNI (You Aint Gonna Need It)</a:t>
            </a:r>
          </a:p>
          <a:p>
            <a:r>
              <a:rPr lang="en-GB" smtClean="0"/>
              <a:t>DRY (Don’t Repeat Yourself)</a:t>
            </a:r>
          </a:p>
          <a:p>
            <a:r>
              <a:rPr lang="en-GB" smtClean="0"/>
              <a:t>LeBlanc’s Law (Later == Never)</a:t>
            </a:r>
            <a:endParaRPr lang="en-US"/>
          </a:p>
        </p:txBody>
      </p:sp>
    </p:spTree>
    <p:extLst>
      <p:ext uri="{BB962C8B-B14F-4D97-AF65-F5344CB8AC3E}">
        <p14:creationId xmlns:p14="http://schemas.microsoft.com/office/powerpoint/2010/main" val="4013466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1919536" y="1988840"/>
            <a:ext cx="1728191" cy="720080"/>
          </a:xfrm>
        </p:spPr>
        <p:txBody>
          <a:bodyPr/>
          <a:lstStyle/>
          <a:p>
            <a:r>
              <a:rPr lang="en-GB" sz="3200" smtClean="0"/>
              <a:t>Scrum</a:t>
            </a:r>
          </a:p>
        </p:txBody>
      </p:sp>
      <p:pic>
        <p:nvPicPr>
          <p:cNvPr id="93186" name="Picture 2" descr="https://www.commitstrip.com/wp-content/uploads/2017/01/Strip-Budegt-fixe-pour-projet-flexible-english650-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944" y="692696"/>
            <a:ext cx="6191250" cy="58483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35359" y="3861048"/>
            <a:ext cx="4896544" cy="1754326"/>
          </a:xfrm>
          <a:prstGeom prst="rect">
            <a:avLst/>
          </a:prstGeom>
          <a:noFill/>
        </p:spPr>
        <p:txBody>
          <a:bodyPr wrap="square" rtlCol="0">
            <a:spAutoFit/>
          </a:bodyPr>
          <a:lstStyle/>
          <a:p>
            <a:r>
              <a:rPr lang="en-US">
                <a:hlinkClick r:id="rId3"/>
              </a:rPr>
              <a:t>https://www.scrum.org</a:t>
            </a:r>
            <a:r>
              <a:rPr lang="en-US" smtClean="0">
                <a:hlinkClick r:id="rId3"/>
              </a:rPr>
              <a:t>/</a:t>
            </a:r>
            <a:endParaRPr lang="en-US" smtClean="0"/>
          </a:p>
          <a:p>
            <a:r>
              <a:rPr lang="en-US">
                <a:hlinkClick r:id="rId4"/>
              </a:rPr>
              <a:t>http://</a:t>
            </a:r>
            <a:r>
              <a:rPr lang="en-US" smtClean="0">
                <a:hlinkClick r:id="rId4"/>
              </a:rPr>
              <a:t>www.scrumguides.org/index.html</a:t>
            </a:r>
            <a:endParaRPr lang="en-US" smtClean="0"/>
          </a:p>
          <a:p>
            <a:r>
              <a:rPr lang="en-US" smtClean="0"/>
              <a:t>Online test:</a:t>
            </a:r>
            <a:r>
              <a:rPr lang="en-US" smtClean="0">
                <a:hlinkClick r:id="rId5"/>
              </a:rPr>
              <a:t> https</a:t>
            </a:r>
            <a:r>
              <a:rPr lang="en-US">
                <a:hlinkClick r:id="rId5"/>
              </a:rPr>
              <a:t>://</a:t>
            </a:r>
            <a:r>
              <a:rPr lang="en-US" smtClean="0">
                <a:hlinkClick r:id="rId5"/>
              </a:rPr>
              <a:t>www.scrum.org/open-assessments/scrum-open</a:t>
            </a:r>
            <a:endParaRPr lang="en-US" smtClean="0"/>
          </a:p>
          <a:p>
            <a:endParaRPr lang="en-US"/>
          </a:p>
        </p:txBody>
      </p:sp>
    </p:spTree>
    <p:extLst>
      <p:ext uri="{BB962C8B-B14F-4D97-AF65-F5344CB8AC3E}">
        <p14:creationId xmlns:p14="http://schemas.microsoft.com/office/powerpoint/2010/main" val="155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4078428486"/>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Basis-concepten: VS, github, Trello (scrum board), syntax  , Nuget, nieuwe features C# 6 en 7)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OOP, Interfaces, structs, Datastructuren, Generics </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Geheugengebruik (CLI, GC), Extension Methods, Recursion</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Design Patterns,</a:t>
                      </a:r>
                      <a:r>
                        <a:rPr lang="pt-PT" sz="1200" baseline="0" smtClean="0"/>
                        <a:t> (Unit) Tests/TDD</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Design Patterns</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1 (4 – 8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2550908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a:hlinkClick r:id="rId2"/>
              </a:rPr>
              <a:t>http://www.dofactory.com/net/design-patterns</a:t>
            </a:r>
            <a:endParaRPr lang="en-US"/>
          </a:p>
          <a:p>
            <a:r>
              <a:rPr lang="en-US">
                <a:hlinkClick r:id="rId3"/>
              </a:rPr>
              <a:t>https://sourcemaking.com/design_patterns</a:t>
            </a:r>
            <a:endParaRPr lang="en-US"/>
          </a:p>
          <a:p>
            <a:endParaRPr lang="en-US"/>
          </a:p>
        </p:txBody>
      </p:sp>
      <p:sp>
        <p:nvSpPr>
          <p:cNvPr id="8" name="Text Placeholder 7"/>
          <p:cNvSpPr>
            <a:spLocks noGrp="1"/>
          </p:cNvSpPr>
          <p:nvPr>
            <p:ph type="body" sz="quarter" idx="12"/>
          </p:nvPr>
        </p:nvSpPr>
        <p:spPr/>
        <p:txBody>
          <a:bodyPr/>
          <a:lstStyle/>
          <a:p>
            <a:r>
              <a:rPr lang="en-GB" smtClean="0"/>
              <a:t>Design patterns</a:t>
            </a:r>
            <a:endParaRPr lang="en-US"/>
          </a:p>
        </p:txBody>
      </p:sp>
      <p:sp>
        <p:nvSpPr>
          <p:cNvPr id="9" name="Text Placeholder 8"/>
          <p:cNvSpPr>
            <a:spLocks noGrp="1"/>
          </p:cNvSpPr>
          <p:nvPr>
            <p:ph type="body" sz="quarter" idx="13"/>
          </p:nvPr>
        </p:nvSpPr>
        <p:spPr>
          <a:xfrm>
            <a:off x="227349" y="3140968"/>
            <a:ext cx="5400000" cy="743987"/>
          </a:xfrm>
        </p:spPr>
        <p:txBody>
          <a:bodyPr/>
          <a:lstStyle/>
          <a:p>
            <a:r>
              <a:rPr lang="en-GB" smtClean="0"/>
              <a:t>Code Quality Testing</a:t>
            </a:r>
            <a:endParaRPr lang="en-US"/>
          </a:p>
        </p:txBody>
      </p:sp>
      <p:sp>
        <p:nvSpPr>
          <p:cNvPr id="6" name="Title 5"/>
          <p:cNvSpPr>
            <a:spLocks noGrp="1"/>
          </p:cNvSpPr>
          <p:nvPr>
            <p:ph type="title"/>
          </p:nvPr>
        </p:nvSpPr>
        <p:spPr/>
        <p:txBody>
          <a:bodyPr/>
          <a:lstStyle/>
          <a:p>
            <a:r>
              <a:rPr lang="en-GB" smtClean="0"/>
              <a:t>Code Quality</a:t>
            </a:r>
            <a:endParaRPr lang="en-US"/>
          </a:p>
        </p:txBody>
      </p:sp>
      <p:sp>
        <p:nvSpPr>
          <p:cNvPr id="10" name="Text Placeholder 9"/>
          <p:cNvSpPr>
            <a:spLocks noGrp="1"/>
          </p:cNvSpPr>
          <p:nvPr>
            <p:ph type="body" sz="quarter" idx="14"/>
          </p:nvPr>
        </p:nvSpPr>
        <p:spPr>
          <a:xfrm>
            <a:off x="227349" y="3789040"/>
            <a:ext cx="5400000" cy="4076234"/>
          </a:xfrm>
        </p:spPr>
        <p:txBody>
          <a:bodyPr/>
          <a:lstStyle/>
          <a:p>
            <a:r>
              <a:rPr lang="en-US">
                <a:hlinkClick r:id="rId4"/>
              </a:rPr>
              <a:t>https://bettercodehub.com</a:t>
            </a:r>
            <a:r>
              <a:rPr lang="en-US" smtClean="0">
                <a:hlinkClick r:id="rId4"/>
              </a:rPr>
              <a:t>/</a:t>
            </a:r>
            <a:endParaRPr lang="en-US" smtClean="0"/>
          </a:p>
          <a:p>
            <a:r>
              <a:rPr lang="en-US">
                <a:hlinkClick r:id="rId5"/>
              </a:rPr>
              <a:t>https://www.sonarqube.org</a:t>
            </a:r>
            <a:r>
              <a:rPr lang="en-US" smtClean="0">
                <a:hlinkClick r:id="rId5"/>
              </a:rPr>
              <a:t>/</a:t>
            </a:r>
            <a:endParaRPr lang="en-US" smtClean="0"/>
          </a:p>
          <a:p>
            <a:endParaRPr lang="en-US"/>
          </a:p>
        </p:txBody>
      </p:sp>
      <p:pic>
        <p:nvPicPr>
          <p:cNvPr id="94212" name="Picture 4" descr="https://www.commitstrip.com/wp-content/uploads/2017/02/Strip-Ou-sont-les-tests-unitaires-english650-fina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9976" y="764704"/>
            <a:ext cx="6191250" cy="562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607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1680012111"/>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1" kern="1200" smtClean="0">
                          <a:solidFill>
                            <a:srgbClr val="00B050"/>
                          </a:solidFill>
                          <a:effectLst/>
                          <a:latin typeface="+mn-lt"/>
                          <a:ea typeface="+mn-ea"/>
                          <a:cs typeface="+mn-cs"/>
                        </a:rPr>
                        <a:t>Asynchroon, Threading, Locks, Callbacks</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Anonyms,</a:t>
                      </a:r>
                      <a:r>
                        <a:rPr lang="en-US" sz="1200" kern="1200" baseline="0" smtClean="0">
                          <a:solidFill>
                            <a:schemeClr val="dk1"/>
                          </a:solidFill>
                          <a:effectLst/>
                          <a:latin typeface="+mn-lt"/>
                          <a:ea typeface="+mn-ea"/>
                          <a:cs typeface="+mn-cs"/>
                        </a:rPr>
                        <a:t> Lambda, Linq</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Observables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Unit testing, Refactoring</a:t>
                      </a:r>
                      <a:r>
                        <a:rPr lang="pt-PT" sz="1200" baseline="0" smtClean="0"/>
                        <a:t> (incl SOLID &amp; Clean Coding)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Samen</a:t>
                      </a:r>
                      <a:r>
                        <a:rPr lang="pt-PT" sz="1200" baseline="0" smtClean="0"/>
                        <a:t> doorlopen opdracht + refactoring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2 (11 – 15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3690808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6058"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p:nvPr>
        </p:nvSpPr>
        <p:spPr/>
        <p:txBody>
          <a:bodyPr/>
          <a:lstStyle/>
          <a:p>
            <a:r>
              <a:rPr lang="en-US" smtClean="0"/>
              <a:t>C#</a:t>
            </a:r>
            <a:endParaRPr lang="en-GB"/>
          </a:p>
        </p:txBody>
      </p:sp>
      <p:sp>
        <p:nvSpPr>
          <p:cNvPr id="16" name="Text Placeholder 15"/>
          <p:cNvSpPr>
            <a:spLocks noGrp="1"/>
          </p:cNvSpPr>
          <p:nvPr>
            <p:ph type="body" sz="quarter" idx="38"/>
          </p:nvPr>
        </p:nvSpPr>
        <p:spPr/>
        <p:txBody>
          <a:bodyPr/>
          <a:lstStyle/>
          <a:p>
            <a:pPr marL="285750" indent="-285750">
              <a:buFontTx/>
              <a:buChar char="-"/>
            </a:pPr>
            <a:r>
              <a:rPr lang="pt-PT" smtClean="0"/>
              <a:t>Object Oriented</a:t>
            </a:r>
          </a:p>
          <a:p>
            <a:pPr marL="285750" indent="-285750">
              <a:buFontTx/>
              <a:buChar char="-"/>
            </a:pPr>
            <a:r>
              <a:rPr lang="pt-PT" smtClean="0"/>
              <a:t>Serverside</a:t>
            </a:r>
          </a:p>
          <a:p>
            <a:pPr marL="285750" indent="-285750">
              <a:buFontTx/>
              <a:buChar char="-"/>
            </a:pPr>
            <a:r>
              <a:rPr lang="pt-PT" smtClean="0"/>
              <a:t>Microsoft Stack (.NET)</a:t>
            </a:r>
          </a:p>
          <a:p>
            <a:pPr marL="285750" indent="-285750">
              <a:buFontTx/>
              <a:buChar char="-"/>
            </a:pPr>
            <a:r>
              <a:rPr lang="pt-PT" smtClean="0"/>
              <a:t>Strongly typed</a:t>
            </a:r>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9856" y="0"/>
            <a:ext cx="4651248" cy="6888962"/>
          </a:xfrm>
          <a:prstGeom prst="rect">
            <a:avLst/>
          </a:prstGeom>
        </p:spPr>
      </p:pic>
    </p:spTree>
    <p:extLst>
      <p:ext uri="{BB962C8B-B14F-4D97-AF65-F5344CB8AC3E}">
        <p14:creationId xmlns:p14="http://schemas.microsoft.com/office/powerpoint/2010/main" val="41315846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Afbeeldingsresultaat voor async thre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856" y="188640"/>
            <a:ext cx="6639070" cy="633054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GB" smtClean="0"/>
              <a:t>(A)Sync &amp; Threading</a:t>
            </a:r>
            <a:endParaRPr lang="en-US"/>
          </a:p>
        </p:txBody>
      </p:sp>
      <p:sp>
        <p:nvSpPr>
          <p:cNvPr id="22" name="Text Placeholder 21"/>
          <p:cNvSpPr>
            <a:spLocks noGrp="1"/>
          </p:cNvSpPr>
          <p:nvPr>
            <p:ph type="body" sz="quarter" idx="38"/>
          </p:nvPr>
        </p:nvSpPr>
        <p:spPr>
          <a:xfrm>
            <a:off x="227349" y="3212976"/>
            <a:ext cx="4286594" cy="2993216"/>
          </a:xfrm>
        </p:spPr>
        <p:txBody>
          <a:bodyPr/>
          <a:lstStyle/>
          <a:p>
            <a:r>
              <a:rPr lang="en-GB" smtClean="0"/>
              <a:t>Synchroon: alle handelingen vallen achter elkaar</a:t>
            </a:r>
          </a:p>
          <a:p>
            <a:r>
              <a:rPr lang="en-GB" smtClean="0"/>
              <a:t>Asynchroon: alle handelingen worden op dezelfde thread uitgevoerd, maar gedurende ‘wacht-momenten’ wordt ander werk uitgevoerd.</a:t>
            </a:r>
          </a:p>
          <a:p>
            <a:r>
              <a:rPr lang="en-GB" smtClean="0"/>
              <a:t>Multi-threaded: alle handelingen worden verspreid over verschillende threads om daar het werk te doen.</a:t>
            </a:r>
          </a:p>
          <a:p>
            <a:endParaRPr lang="en-GB" smtClean="0"/>
          </a:p>
          <a:p>
            <a:pPr>
              <a:spcBef>
                <a:spcPts val="600"/>
              </a:spcBef>
            </a:pPr>
            <a:r>
              <a:rPr lang="en-GB" b="1" smtClean="0"/>
              <a:t>Handige link:</a:t>
            </a:r>
          </a:p>
        </p:txBody>
      </p:sp>
      <p:sp>
        <p:nvSpPr>
          <p:cNvPr id="23" name="Rectangle 22"/>
          <p:cNvSpPr/>
          <p:nvPr/>
        </p:nvSpPr>
        <p:spPr>
          <a:xfrm>
            <a:off x="119336" y="6334517"/>
            <a:ext cx="10899285" cy="369332"/>
          </a:xfrm>
          <a:prstGeom prst="rect">
            <a:avLst/>
          </a:prstGeom>
        </p:spPr>
        <p:txBody>
          <a:bodyPr wrap="square">
            <a:spAutoFit/>
          </a:bodyPr>
          <a:lstStyle/>
          <a:p>
            <a:r>
              <a:rPr lang="en-US"/>
              <a:t>http://www.davidwhitney.co.uk/Blog/2014/10/16/deferred-execution-in-c-fun-with-funcs/</a:t>
            </a:r>
          </a:p>
        </p:txBody>
      </p:sp>
    </p:spTree>
    <p:extLst>
      <p:ext uri="{BB962C8B-B14F-4D97-AF65-F5344CB8AC3E}">
        <p14:creationId xmlns:p14="http://schemas.microsoft.com/office/powerpoint/2010/main" val="2462225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1375549056"/>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Asynchroon, Threading, Locks, Callbacks</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smtClean="0">
                          <a:solidFill>
                            <a:srgbClr val="00B050"/>
                          </a:solidFill>
                          <a:effectLst/>
                          <a:latin typeface="+mn-lt"/>
                          <a:ea typeface="+mn-ea"/>
                          <a:cs typeface="+mn-cs"/>
                        </a:rPr>
                        <a:t>Anonyms,</a:t>
                      </a:r>
                      <a:r>
                        <a:rPr lang="en-US" sz="1200" b="1" kern="1200" baseline="0" smtClean="0">
                          <a:solidFill>
                            <a:srgbClr val="00B050"/>
                          </a:solidFill>
                          <a:effectLst/>
                          <a:latin typeface="+mn-lt"/>
                          <a:ea typeface="+mn-ea"/>
                          <a:cs typeface="+mn-cs"/>
                        </a:rPr>
                        <a:t> Lambda, Linq</a:t>
                      </a:r>
                      <a:r>
                        <a:rPr lang="en-US" sz="1200" b="1" smtClean="0">
                          <a:solidFill>
                            <a:srgbClr val="00B050"/>
                          </a:solidFill>
                          <a:effectLst/>
                        </a:rPr>
                        <a:t> </a:t>
                      </a:r>
                      <a:r>
                        <a:rPr lang="en-US" sz="1200" b="1" kern="1200" smtClean="0">
                          <a:solidFill>
                            <a:srgbClr val="00B050"/>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Observables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Unit testing, Refactoring</a:t>
                      </a:r>
                      <a:r>
                        <a:rPr lang="pt-PT" sz="1200" baseline="0" smtClean="0"/>
                        <a:t> (incl SOLID &amp; Clean Coding)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Samen</a:t>
                      </a:r>
                      <a:r>
                        <a:rPr lang="pt-PT" sz="1200" baseline="0" smtClean="0"/>
                        <a:t> doorlopen opdracht + refactoring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2 (11 – 15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4138578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mtClean="0"/>
              <a:t>Anoniem</a:t>
            </a:r>
            <a:endParaRPr lang="en-US"/>
          </a:p>
        </p:txBody>
      </p:sp>
      <p:sp>
        <p:nvSpPr>
          <p:cNvPr id="6" name="Text Placeholder 5"/>
          <p:cNvSpPr>
            <a:spLocks noGrp="1"/>
          </p:cNvSpPr>
          <p:nvPr>
            <p:ph type="body" sz="quarter" idx="29"/>
          </p:nvPr>
        </p:nvSpPr>
        <p:spPr/>
        <p:txBody>
          <a:bodyPr/>
          <a:lstStyle/>
          <a:p>
            <a:r>
              <a:rPr lang="en-GB" smtClean="0"/>
              <a:t>Anoniem Object</a:t>
            </a:r>
            <a:endParaRPr lang="en-US"/>
          </a:p>
        </p:txBody>
      </p:sp>
      <p:sp>
        <p:nvSpPr>
          <p:cNvPr id="7" name="Text Placeholder 6"/>
          <p:cNvSpPr>
            <a:spLocks noGrp="1"/>
          </p:cNvSpPr>
          <p:nvPr>
            <p:ph type="body" sz="quarter" idx="30"/>
          </p:nvPr>
        </p:nvSpPr>
        <p:spPr/>
        <p:txBody>
          <a:bodyPr/>
          <a:lstStyle/>
          <a:p>
            <a:r>
              <a:rPr lang="en-GB" smtClean="0"/>
              <a:t>Een object waarvan niet vooraf een definitie gemaakt is middels een class. Let erop dat deze niet door te geven is via method-calls (type wordt door compiler gemaakt), geen methoden heeft en dat type-safety is uitgeschakeld.</a:t>
            </a:r>
          </a:p>
        </p:txBody>
      </p:sp>
      <p:sp>
        <p:nvSpPr>
          <p:cNvPr id="8" name="Text Placeholder 7"/>
          <p:cNvSpPr>
            <a:spLocks noGrp="1"/>
          </p:cNvSpPr>
          <p:nvPr>
            <p:ph type="body" sz="quarter" idx="31"/>
          </p:nvPr>
        </p:nvSpPr>
        <p:spPr>
          <a:xfrm>
            <a:off x="6981371" y="3868698"/>
            <a:ext cx="4020458" cy="412363"/>
          </a:xfrm>
        </p:spPr>
        <p:txBody>
          <a:bodyPr/>
          <a:lstStyle/>
          <a:p>
            <a:r>
              <a:rPr lang="en-GB" smtClean="0"/>
              <a:t>Extension methods</a:t>
            </a:r>
            <a:endParaRPr lang="en-US"/>
          </a:p>
        </p:txBody>
      </p:sp>
      <p:sp>
        <p:nvSpPr>
          <p:cNvPr id="9" name="Text Placeholder 8"/>
          <p:cNvSpPr>
            <a:spLocks noGrp="1"/>
          </p:cNvSpPr>
          <p:nvPr>
            <p:ph type="body" sz="quarter" idx="32"/>
          </p:nvPr>
        </p:nvSpPr>
        <p:spPr>
          <a:xfrm>
            <a:off x="6972778" y="4253512"/>
            <a:ext cx="4020458" cy="1177616"/>
          </a:xfrm>
        </p:spPr>
        <p:txBody>
          <a:bodyPr/>
          <a:lstStyle/>
          <a:p>
            <a:r>
              <a:rPr lang="en-GB" smtClean="0"/>
              <a:t>Extensions zijn methoden die je vanuit je eigen code toevoegt aan andere klassen voor extra functionaliteit. Deze wordt vervolgens gezien en gebruikt alsof die methode bij een instantie van die klasse hoort.</a:t>
            </a:r>
            <a:endParaRPr lang="en-US"/>
          </a:p>
        </p:txBody>
      </p:sp>
      <p:sp>
        <p:nvSpPr>
          <p:cNvPr id="10" name="Text Placeholder 9"/>
          <p:cNvSpPr>
            <a:spLocks noGrp="1"/>
          </p:cNvSpPr>
          <p:nvPr>
            <p:ph type="body" sz="quarter" idx="33"/>
          </p:nvPr>
        </p:nvSpPr>
        <p:spPr>
          <a:xfrm>
            <a:off x="6972778" y="2136097"/>
            <a:ext cx="4020458" cy="412363"/>
          </a:xfrm>
        </p:spPr>
        <p:txBody>
          <a:bodyPr/>
          <a:lstStyle/>
          <a:p>
            <a:r>
              <a:rPr lang="en-GB" smtClean="0"/>
              <a:t>Lambda</a:t>
            </a:r>
            <a:endParaRPr lang="en-US"/>
          </a:p>
        </p:txBody>
      </p:sp>
      <p:sp>
        <p:nvSpPr>
          <p:cNvPr id="11" name="Text Placeholder 10"/>
          <p:cNvSpPr>
            <a:spLocks noGrp="1"/>
          </p:cNvSpPr>
          <p:nvPr>
            <p:ph type="body" sz="quarter" idx="34"/>
          </p:nvPr>
        </p:nvSpPr>
        <p:spPr>
          <a:xfrm>
            <a:off x="6981371" y="2518065"/>
            <a:ext cx="4020458" cy="1177616"/>
          </a:xfrm>
        </p:spPr>
        <p:txBody>
          <a:bodyPr/>
          <a:lstStyle/>
          <a:p>
            <a:r>
              <a:rPr lang="en-GB" smtClean="0"/>
              <a:t>Een anonieme methode. Deze kan als Func worden doorgeven aan andere methods en zijn vooral als korte methode bedoeld. Veel Linq-queries verwachten een functie als parameter en meestal zijn die via lambda’s te schrijven.</a:t>
            </a:r>
            <a:endParaRPr lang="en-US"/>
          </a:p>
        </p:txBody>
      </p:sp>
      <p:sp>
        <p:nvSpPr>
          <p:cNvPr id="12" name="Text Placeholder 11"/>
          <p:cNvSpPr>
            <a:spLocks noGrp="1"/>
          </p:cNvSpPr>
          <p:nvPr>
            <p:ph type="body" sz="quarter" idx="35"/>
          </p:nvPr>
        </p:nvSpPr>
        <p:spPr>
          <a:xfrm>
            <a:off x="5951984" y="985145"/>
            <a:ext cx="863263" cy="482705"/>
          </a:xfrm>
        </p:spPr>
        <p:txBody>
          <a:bodyPr/>
          <a:lstStyle/>
          <a:p>
            <a:r>
              <a:rPr lang="en-GB" sz="2000"/>
              <a:t>n</a:t>
            </a:r>
            <a:r>
              <a:rPr lang="en-GB" sz="2000" smtClean="0"/>
              <a:t>ew { }</a:t>
            </a:r>
            <a:endParaRPr lang="en-US" sz="2000"/>
          </a:p>
        </p:txBody>
      </p:sp>
      <p:sp>
        <p:nvSpPr>
          <p:cNvPr id="13" name="Text Placeholder 12"/>
          <p:cNvSpPr>
            <a:spLocks noGrp="1"/>
          </p:cNvSpPr>
          <p:nvPr>
            <p:ph type="body" sz="quarter" idx="36"/>
          </p:nvPr>
        </p:nvSpPr>
        <p:spPr>
          <a:xfrm>
            <a:off x="5287212" y="2472991"/>
            <a:ext cx="863263" cy="482705"/>
          </a:xfrm>
        </p:spPr>
        <p:txBody>
          <a:bodyPr/>
          <a:lstStyle/>
          <a:p>
            <a:r>
              <a:rPr lang="en-GB" sz="2000" smtClean="0"/>
              <a:t>(args) =&gt; {body}</a:t>
            </a:r>
            <a:endParaRPr lang="en-US" sz="2000"/>
          </a:p>
        </p:txBody>
      </p:sp>
      <p:pic>
        <p:nvPicPr>
          <p:cNvPr id="90114" name="Picture 2" descr="Afbeeldingsresultaat voor lambda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68320"/>
            <a:ext cx="5543393" cy="19267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p:cNvSpPr>
            <a:spLocks noGrp="1"/>
          </p:cNvSpPr>
          <p:nvPr>
            <p:ph type="body" sz="quarter" idx="37"/>
          </p:nvPr>
        </p:nvSpPr>
        <p:spPr>
          <a:xfrm>
            <a:off x="5111761" y="4253512"/>
            <a:ext cx="863263" cy="482705"/>
          </a:xfrm>
        </p:spPr>
        <p:txBody>
          <a:bodyPr/>
          <a:lstStyle/>
          <a:p>
            <a:r>
              <a:rPr lang="en-GB" sz="2000" smtClean="0"/>
              <a:t>method(this int num)</a:t>
            </a:r>
            <a:endParaRPr lang="en-US" sz="2000"/>
          </a:p>
        </p:txBody>
      </p:sp>
    </p:spTree>
    <p:extLst>
      <p:ext uri="{BB962C8B-B14F-4D97-AF65-F5344CB8AC3E}">
        <p14:creationId xmlns:p14="http://schemas.microsoft.com/office/powerpoint/2010/main" val="633048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953619905"/>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Asynchroon, Threading, Locks, Callbacks</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Anonyms,</a:t>
                      </a:r>
                      <a:r>
                        <a:rPr lang="en-US" sz="1200" kern="1200" baseline="0" smtClean="0">
                          <a:solidFill>
                            <a:schemeClr val="dk1"/>
                          </a:solidFill>
                          <a:effectLst/>
                          <a:latin typeface="+mn-lt"/>
                          <a:ea typeface="+mn-ea"/>
                          <a:cs typeface="+mn-cs"/>
                        </a:rPr>
                        <a:t> Lambda, Linq</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Observables/Events</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Unit testing, Refactoring</a:t>
                      </a:r>
                      <a:r>
                        <a:rPr lang="pt-PT" sz="1200" baseline="0" smtClean="0"/>
                        <a:t> (incl SOLID &amp; Clean Coding)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Samen</a:t>
                      </a:r>
                      <a:r>
                        <a:rPr lang="pt-PT" sz="1200" baseline="0" smtClean="0"/>
                        <a:t> doorlopen opdracht + refactoring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2 (11 – 15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94046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191344" y="44624"/>
            <a:ext cx="5904656" cy="1008112"/>
          </a:xfrm>
        </p:spPr>
        <p:txBody>
          <a:bodyPr/>
          <a:lstStyle/>
          <a:p>
            <a:r>
              <a:rPr lang="en-GB" smtClean="0">
                <a:solidFill>
                  <a:schemeClr val="tx1"/>
                </a:solidFill>
              </a:rPr>
              <a:t>Events</a:t>
            </a:r>
            <a:endParaRPr lang="en-US">
              <a:solidFill>
                <a:schemeClr val="tx1"/>
              </a:solidFill>
            </a:endParaRPr>
          </a:p>
        </p:txBody>
      </p:sp>
      <p:pic>
        <p:nvPicPr>
          <p:cNvPr id="91138" name="Picture 2" descr="Afbeeldingsresultaat voor Event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3" y="3833644"/>
            <a:ext cx="4920329" cy="29889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56040" y="3833644"/>
            <a:ext cx="5256584" cy="1477328"/>
          </a:xfrm>
          <a:prstGeom prst="rect">
            <a:avLst/>
          </a:prstGeom>
          <a:noFill/>
        </p:spPr>
        <p:txBody>
          <a:bodyPr wrap="square" rtlCol="0">
            <a:spAutoFit/>
          </a:bodyPr>
          <a:lstStyle/>
          <a:p>
            <a:pPr algn="r"/>
            <a:r>
              <a:rPr lang="en-GB" smtClean="0">
                <a:solidFill>
                  <a:schemeClr val="bg1"/>
                </a:solidFill>
              </a:rPr>
              <a:t>Observables zijn objecten die INotifyPropertyChanged interface implementeren. Dit betekent concreet dat er voor iedere wijziging van hun properties een event wordt opgegooid.</a:t>
            </a:r>
            <a:endParaRPr lang="en-US">
              <a:solidFill>
                <a:schemeClr val="bg1"/>
              </a:solidFill>
            </a:endParaRPr>
          </a:p>
        </p:txBody>
      </p:sp>
      <p:sp>
        <p:nvSpPr>
          <p:cNvPr id="9" name="Text Placeholder 5"/>
          <p:cNvSpPr txBox="1">
            <a:spLocks/>
          </p:cNvSpPr>
          <p:nvPr/>
        </p:nvSpPr>
        <p:spPr>
          <a:xfrm>
            <a:off x="8616280" y="2780928"/>
            <a:ext cx="3096344" cy="1224136"/>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bg1"/>
                </a:solidFill>
                <a:latin typeface="+mj-lt"/>
                <a:ea typeface="+mn-ea"/>
                <a:cs typeface="+mn-cs"/>
              </a:defRPr>
            </a:lvl1pPr>
            <a:lvl2pPr marL="457200" indent="0" algn="l" defTabSz="914400" rtl="0" eaLnBrk="1" latinLnBrk="0" hangingPunct="1">
              <a:lnSpc>
                <a:spcPct val="90000"/>
              </a:lnSpc>
              <a:spcBef>
                <a:spcPts val="500"/>
              </a:spcBef>
              <a:buClr>
                <a:schemeClr val="accent1"/>
              </a:buClr>
              <a:buFont typeface="Arial" panose="020B0604020202020204" pitchFamily="34" charset="0"/>
              <a:buNone/>
              <a:defRPr sz="6000" kern="1200">
                <a:solidFill>
                  <a:schemeClr val="bg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mtClean="0"/>
              <a:t>Observables</a:t>
            </a:r>
            <a:endParaRPr lang="en-US"/>
          </a:p>
        </p:txBody>
      </p:sp>
      <p:sp>
        <p:nvSpPr>
          <p:cNvPr id="8" name="TextBox 7"/>
          <p:cNvSpPr txBox="1"/>
          <p:nvPr/>
        </p:nvSpPr>
        <p:spPr>
          <a:xfrm>
            <a:off x="191344" y="908720"/>
            <a:ext cx="6624736" cy="1200329"/>
          </a:xfrm>
          <a:prstGeom prst="rect">
            <a:avLst/>
          </a:prstGeom>
          <a:noFill/>
        </p:spPr>
        <p:txBody>
          <a:bodyPr wrap="square" rtlCol="0">
            <a:spAutoFit/>
          </a:bodyPr>
          <a:lstStyle/>
          <a:p>
            <a:r>
              <a:rPr lang="en-GB" smtClean="0"/>
              <a:t>Events zijn openbare methoden waar andere methoden zich op kunnen abboneren. Zodra het event afgaat, kunnen de abbonees daarop reageren. De event is zelf niet bewust van wie er een abbonement heeft.</a:t>
            </a:r>
            <a:endParaRPr lang="en-US"/>
          </a:p>
        </p:txBody>
      </p:sp>
    </p:spTree>
    <p:extLst>
      <p:ext uri="{BB962C8B-B14F-4D97-AF65-F5344CB8AC3E}">
        <p14:creationId xmlns:p14="http://schemas.microsoft.com/office/powerpoint/2010/main" val="1464489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3707733611"/>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Asynchroon, Threading, Locks, Callbacks</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Anonyms,</a:t>
                      </a:r>
                      <a:r>
                        <a:rPr lang="en-US" sz="1200" kern="1200" baseline="0" smtClean="0">
                          <a:solidFill>
                            <a:schemeClr val="dk1"/>
                          </a:solidFill>
                          <a:effectLst/>
                          <a:latin typeface="+mn-lt"/>
                          <a:ea typeface="+mn-ea"/>
                          <a:cs typeface="+mn-cs"/>
                        </a:rPr>
                        <a:t> Lambda, Linq</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Observables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Unit testing, Refactoring</a:t>
                      </a:r>
                      <a:r>
                        <a:rPr lang="pt-PT" sz="1200" b="1" baseline="0" smtClean="0">
                          <a:solidFill>
                            <a:srgbClr val="00B050"/>
                          </a:solidFill>
                        </a:rPr>
                        <a:t> (incl SOLID &amp; Clean Coding)</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Samen</a:t>
                      </a:r>
                      <a:r>
                        <a:rPr lang="pt-PT" sz="1200" baseline="0" smtClean="0"/>
                        <a:t> doorlopen opdracht + refactoring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2 (11 – 15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1652012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GB" smtClean="0"/>
              <a:t>Clean coding</a:t>
            </a:r>
            <a:endParaRPr lang="en-US"/>
          </a:p>
        </p:txBody>
      </p:sp>
      <p:pic>
        <p:nvPicPr>
          <p:cNvPr id="93186" name="Picture 2" descr="Afbeeldingsresultaat voor good vs bad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489102" cy="587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817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1175838367"/>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Asynchroon, Threading, Locks, Callbacks</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Anonyms,</a:t>
                      </a:r>
                      <a:r>
                        <a:rPr lang="en-US" sz="1200" kern="1200" baseline="0" smtClean="0">
                          <a:solidFill>
                            <a:schemeClr val="dk1"/>
                          </a:solidFill>
                          <a:effectLst/>
                          <a:latin typeface="+mn-lt"/>
                          <a:ea typeface="+mn-ea"/>
                          <a:cs typeface="+mn-cs"/>
                        </a:rPr>
                        <a:t> Lambda, Linq</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Observables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Unit testing, Refactoring</a:t>
                      </a:r>
                      <a:r>
                        <a:rPr lang="pt-PT" sz="1200" baseline="0" smtClean="0"/>
                        <a:t> (incl SOLID &amp; Clean Coding)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Samen</a:t>
                      </a:r>
                      <a:r>
                        <a:rPr lang="pt-PT" sz="1200" b="1" baseline="0" smtClean="0">
                          <a:solidFill>
                            <a:srgbClr val="00B050"/>
                          </a:solidFill>
                        </a:rPr>
                        <a:t> doorlopen opdracht + refactoring</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2 (11 – 15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786669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60708" y="434513"/>
            <a:ext cx="3835092" cy="690231"/>
          </a:xfrm>
        </p:spPr>
        <p:txBody>
          <a:bodyPr/>
          <a:lstStyle/>
          <a:p>
            <a:r>
              <a:rPr lang="en-GB" smtClean="0"/>
              <a:t>Documentation</a:t>
            </a:r>
          </a:p>
        </p:txBody>
      </p:sp>
      <p:pic>
        <p:nvPicPr>
          <p:cNvPr id="92162" name="Picture 2" descr="Afbeeldingsresultaat voor good bad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49" y="3645024"/>
            <a:ext cx="12025751" cy="29862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1967" y="1052736"/>
            <a:ext cx="5688632" cy="1200329"/>
          </a:xfrm>
          <a:prstGeom prst="rect">
            <a:avLst/>
          </a:prstGeom>
          <a:noFill/>
        </p:spPr>
        <p:txBody>
          <a:bodyPr wrap="square" rtlCol="0">
            <a:spAutoFit/>
          </a:bodyPr>
          <a:lstStyle/>
          <a:p>
            <a:r>
              <a:rPr lang="en-GB" smtClean="0">
                <a:solidFill>
                  <a:schemeClr val="bg1"/>
                </a:solidFill>
              </a:rPr>
              <a:t>Doel van documentatie: ervoor zorgen dat een andere, voor jou onbekende, developer zonder in jouw code te hoeven kijken kan weten wat hij/zij met jouw code kan doen.</a:t>
            </a:r>
            <a:endParaRPr lang="en-US">
              <a:solidFill>
                <a:schemeClr val="bg1"/>
              </a:solidFill>
            </a:endParaRPr>
          </a:p>
        </p:txBody>
      </p:sp>
    </p:spTree>
    <p:extLst>
      <p:ext uri="{BB962C8B-B14F-4D97-AF65-F5344CB8AC3E}">
        <p14:creationId xmlns:p14="http://schemas.microsoft.com/office/powerpoint/2010/main" val="3384192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1147068850"/>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1" kern="1200" smtClean="0">
                          <a:solidFill>
                            <a:srgbClr val="00B050"/>
                          </a:solidFill>
                          <a:effectLst/>
                          <a:latin typeface="+mn-lt"/>
                          <a:ea typeface="+mn-ea"/>
                          <a:cs typeface="+mn-cs"/>
                        </a:rPr>
                        <a:t>Overview (intro</a:t>
                      </a:r>
                      <a:r>
                        <a:rPr lang="en-US" sz="1200" b="1" kern="1200" baseline="0" smtClean="0">
                          <a:solidFill>
                            <a:srgbClr val="00B050"/>
                          </a:solidFill>
                          <a:effectLst/>
                          <a:latin typeface="+mn-lt"/>
                          <a:ea typeface="+mn-ea"/>
                          <a:cs typeface="+mn-cs"/>
                        </a:rPr>
                        <a:t> MVVM)</a:t>
                      </a:r>
                      <a:endParaRPr lang="en-US" sz="1200" b="1" kern="1200" smtClean="0">
                        <a:solidFill>
                          <a:srgbClr val="00B050"/>
                        </a:solidFill>
                        <a:effectLst/>
                        <a:latin typeface="+mn-lt"/>
                        <a:ea typeface="+mn-ea"/>
                        <a:cs typeface="+mn-cs"/>
                      </a:endParaRP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Data binding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Controls</a:t>
                      </a:r>
                      <a:r>
                        <a:rPr lang="en-US" sz="1200" smtClean="0">
                          <a:effectLst/>
                        </a:rPr>
                        <a:t> </a:t>
                      </a:r>
                      <a:r>
                        <a:rPr lang="en-US" sz="1200" kern="1200" smtClean="0">
                          <a:solidFill>
                            <a:schemeClr val="dk1"/>
                          </a:solidFill>
                          <a:effectLst/>
                          <a:latin typeface="+mn-lt"/>
                          <a:ea typeface="+mn-ea"/>
                          <a:cs typeface="+mn-cs"/>
                        </a:rPr>
                        <a: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DB</a:t>
                      </a:r>
                      <a:r>
                        <a:rPr lang="pt-PT" sz="1200" baseline="0" smtClean="0"/>
                        <a:t>, SQL Server</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Refactoring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3 (18 – 22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13636251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7083"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p:nvPr>
        </p:nvSpPr>
        <p:spPr/>
        <p:txBody>
          <a:bodyPr/>
          <a:lstStyle/>
          <a:p>
            <a:r>
              <a:rPr lang="en-US" smtClean="0"/>
              <a:t>Xaml</a:t>
            </a:r>
            <a:endParaRPr lang="en-GB"/>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7170" y="1844824"/>
            <a:ext cx="8444829" cy="4747905"/>
          </a:xfrm>
          <a:prstGeom prst="rect">
            <a:avLst/>
          </a:prstGeom>
        </p:spPr>
      </p:pic>
    </p:spTree>
    <p:extLst>
      <p:ext uri="{BB962C8B-B14F-4D97-AF65-F5344CB8AC3E}">
        <p14:creationId xmlns:p14="http://schemas.microsoft.com/office/powerpoint/2010/main" val="2618076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7349" y="-1"/>
            <a:ext cx="1476163" cy="692697"/>
          </a:xfrm>
        </p:spPr>
        <p:txBody>
          <a:bodyPr/>
          <a:lstStyle/>
          <a:p>
            <a:r>
              <a:rPr lang="en-GB" smtClean="0"/>
              <a:t>MVVM</a:t>
            </a:r>
            <a:endParaRPr lang="en-US"/>
          </a:p>
        </p:txBody>
      </p:sp>
      <p:pic>
        <p:nvPicPr>
          <p:cNvPr id="7" name="Picture 6"/>
          <p:cNvPicPr>
            <a:picLocks noChangeAspect="1"/>
          </p:cNvPicPr>
          <p:nvPr/>
        </p:nvPicPr>
        <p:blipFill>
          <a:blip r:embed="rId2"/>
          <a:stretch>
            <a:fillRect/>
          </a:stretch>
        </p:blipFill>
        <p:spPr>
          <a:xfrm>
            <a:off x="227349" y="2636912"/>
            <a:ext cx="9397227" cy="2756520"/>
          </a:xfrm>
          <a:prstGeom prst="rect">
            <a:avLst/>
          </a:prstGeom>
        </p:spPr>
      </p:pic>
      <p:sp>
        <p:nvSpPr>
          <p:cNvPr id="8" name="TextBox 7"/>
          <p:cNvSpPr txBox="1"/>
          <p:nvPr/>
        </p:nvSpPr>
        <p:spPr>
          <a:xfrm>
            <a:off x="227349" y="5517232"/>
            <a:ext cx="9397227" cy="646331"/>
          </a:xfrm>
          <a:prstGeom prst="rect">
            <a:avLst/>
          </a:prstGeom>
          <a:noFill/>
        </p:spPr>
        <p:txBody>
          <a:bodyPr wrap="square" rtlCol="0">
            <a:spAutoFit/>
          </a:bodyPr>
          <a:lstStyle/>
          <a:p>
            <a:r>
              <a:rPr lang="en-GB"/>
              <a:t>Commands: https://www.codeproject.com/Tips/813345/Basic-MVVM-and-ICommand-Usage-Example</a:t>
            </a:r>
            <a:endParaRPr lang="en-US"/>
          </a:p>
        </p:txBody>
      </p:sp>
      <p:sp>
        <p:nvSpPr>
          <p:cNvPr id="2" name="TextBox 1"/>
          <p:cNvSpPr txBox="1"/>
          <p:nvPr/>
        </p:nvSpPr>
        <p:spPr>
          <a:xfrm>
            <a:off x="119336" y="692696"/>
            <a:ext cx="5616624" cy="1815882"/>
          </a:xfrm>
          <a:prstGeom prst="rect">
            <a:avLst/>
          </a:prstGeom>
          <a:noFill/>
        </p:spPr>
        <p:txBody>
          <a:bodyPr wrap="square" rtlCol="0">
            <a:spAutoFit/>
          </a:bodyPr>
          <a:lstStyle/>
          <a:p>
            <a:pPr algn="just"/>
            <a:r>
              <a:rPr lang="en-GB" sz="1600" smtClean="0"/>
              <a:t>In WPF (Windows Presentation Foundation) werk je met het MVVM model om je applicatie-lagen goed te kunnen scheiden. Hierbij is SoC (Seperation of Concern) een belangrijke leiddraad. In WPF wordt de business logica ook vaak in Commands en/of de ViewModels gezet om de Model classes vrij te houden voor de datastructuur.</a:t>
            </a:r>
            <a:endParaRPr lang="en-US" sz="1600"/>
          </a:p>
        </p:txBody>
      </p:sp>
    </p:spTree>
    <p:extLst>
      <p:ext uri="{BB962C8B-B14F-4D97-AF65-F5344CB8AC3E}">
        <p14:creationId xmlns:p14="http://schemas.microsoft.com/office/powerpoint/2010/main" val="173219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130525753"/>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Overview (intro</a:t>
                      </a:r>
                      <a:r>
                        <a:rPr lang="en-US" sz="1200" kern="1200" baseline="0" smtClean="0">
                          <a:solidFill>
                            <a:schemeClr val="dk1"/>
                          </a:solidFill>
                          <a:effectLst/>
                          <a:latin typeface="+mn-lt"/>
                          <a:ea typeface="+mn-ea"/>
                          <a:cs typeface="+mn-cs"/>
                        </a:rPr>
                        <a:t> MVVM)</a:t>
                      </a:r>
                      <a:endParaRPr lang="en-US" sz="1200" kern="1200" smtClean="0">
                        <a:solidFill>
                          <a:schemeClr val="dk1"/>
                        </a:solidFill>
                        <a:effectLst/>
                        <a:latin typeface="+mn-lt"/>
                        <a:ea typeface="+mn-ea"/>
                        <a:cs typeface="+mn-cs"/>
                      </a:endParaRP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smtClean="0">
                          <a:solidFill>
                            <a:srgbClr val="00B050"/>
                          </a:solidFill>
                          <a:effectLst/>
                          <a:latin typeface="+mn-lt"/>
                          <a:ea typeface="+mn-ea"/>
                          <a:cs typeface="+mn-cs"/>
                        </a:rPr>
                        <a:t>Data binding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Controls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DB</a:t>
                      </a:r>
                      <a:r>
                        <a:rPr lang="pt-PT" sz="1200" baseline="0" smtClean="0"/>
                        <a:t>, SQL Server</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Refactoring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3 (18 – 22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41932497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227349" y="0"/>
            <a:ext cx="3420379" cy="1196752"/>
          </a:xfrm>
        </p:spPr>
        <p:txBody>
          <a:bodyPr/>
          <a:lstStyle/>
          <a:p>
            <a:r>
              <a:rPr lang="en-GB" smtClean="0"/>
              <a:t>Binding and its place in SoC</a:t>
            </a:r>
            <a:endParaRPr lang="en-US"/>
          </a:p>
        </p:txBody>
      </p:sp>
      <p:pic>
        <p:nvPicPr>
          <p:cNvPr id="89092" name="Picture 4" descr="http://i.msdn.microsoft.com/jj694937.bugnion_fig01(en-us,MSDN.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28" y="116632"/>
            <a:ext cx="5616624" cy="546344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63352" y="6021288"/>
            <a:ext cx="10837203" cy="369332"/>
          </a:xfrm>
          <a:prstGeom prst="rect">
            <a:avLst/>
          </a:prstGeom>
        </p:spPr>
        <p:txBody>
          <a:bodyPr wrap="square">
            <a:spAutoFit/>
          </a:bodyPr>
          <a:lstStyle/>
          <a:p>
            <a:r>
              <a:rPr lang="en-US"/>
              <a:t>E</a:t>
            </a:r>
            <a:r>
              <a:rPr lang="en-US" smtClean="0"/>
              <a:t>xample in design display: </a:t>
            </a:r>
            <a:r>
              <a:rPr lang="en-US" smtClean="0">
                <a:hlinkClick r:id="rId3"/>
              </a:rPr>
              <a:t>https</a:t>
            </a:r>
            <a:r>
              <a:rPr lang="en-US">
                <a:hlinkClick r:id="rId3"/>
              </a:rPr>
              <a:t>://</a:t>
            </a:r>
            <a:r>
              <a:rPr lang="en-US" smtClean="0">
                <a:hlinkClick r:id="rId3"/>
              </a:rPr>
              <a:t>msdn.microsoft.com/en-us/library/jj170517.aspx</a:t>
            </a:r>
            <a:r>
              <a:rPr lang="en-US" smtClean="0"/>
              <a:t> </a:t>
            </a:r>
            <a:endParaRPr lang="en-US"/>
          </a:p>
        </p:txBody>
      </p:sp>
    </p:spTree>
    <p:extLst>
      <p:ext uri="{BB962C8B-B14F-4D97-AF65-F5344CB8AC3E}">
        <p14:creationId xmlns:p14="http://schemas.microsoft.com/office/powerpoint/2010/main" val="393796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4243754347"/>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Overview (intro</a:t>
                      </a:r>
                      <a:r>
                        <a:rPr lang="en-US" sz="1200" kern="1200" baseline="0" smtClean="0">
                          <a:solidFill>
                            <a:schemeClr val="dk1"/>
                          </a:solidFill>
                          <a:effectLst/>
                          <a:latin typeface="+mn-lt"/>
                          <a:ea typeface="+mn-ea"/>
                          <a:cs typeface="+mn-cs"/>
                        </a:rPr>
                        <a:t> MVVM)</a:t>
                      </a:r>
                      <a:endParaRPr lang="en-US" sz="1200" kern="1200" smtClean="0">
                        <a:solidFill>
                          <a:schemeClr val="dk1"/>
                        </a:solidFill>
                        <a:effectLst/>
                        <a:latin typeface="+mn-lt"/>
                        <a:ea typeface="+mn-ea"/>
                        <a:cs typeface="+mn-cs"/>
                      </a:endParaRP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smtClean="0">
                          <a:solidFill>
                            <a:schemeClr val="tx1"/>
                          </a:solidFill>
                          <a:effectLst/>
                          <a:latin typeface="+mn-lt"/>
                          <a:ea typeface="+mn-ea"/>
                          <a:cs typeface="+mn-cs"/>
                        </a:rPr>
                        <a:t>Data binding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b="1" smtClean="0">
                          <a:solidFill>
                            <a:schemeClr val="accent6"/>
                          </a:solidFill>
                        </a:rPr>
                        <a:t>Controls</a:t>
                      </a:r>
                      <a:endParaRPr lang="pt-PT" sz="1200" b="1">
                        <a:solidFill>
                          <a:schemeClr val="accent6"/>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DB</a:t>
                      </a:r>
                      <a:r>
                        <a:rPr lang="pt-PT" sz="1200" baseline="0" smtClean="0"/>
                        <a:t>, SQL Server</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Refactoring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3 (18 – 22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743608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4154422332"/>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Overview (intro</a:t>
                      </a:r>
                      <a:r>
                        <a:rPr lang="en-US" sz="1200" kern="1200" baseline="0" smtClean="0">
                          <a:solidFill>
                            <a:schemeClr val="dk1"/>
                          </a:solidFill>
                          <a:effectLst/>
                          <a:latin typeface="+mn-lt"/>
                          <a:ea typeface="+mn-ea"/>
                          <a:cs typeface="+mn-cs"/>
                        </a:rPr>
                        <a:t> MVVM)</a:t>
                      </a:r>
                      <a:endParaRPr lang="en-US" sz="1200" kern="1200" smtClean="0">
                        <a:solidFill>
                          <a:schemeClr val="dk1"/>
                        </a:solidFill>
                        <a:effectLst/>
                        <a:latin typeface="+mn-lt"/>
                        <a:ea typeface="+mn-ea"/>
                        <a:cs typeface="+mn-cs"/>
                      </a:endParaRP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Data binding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Controls</a:t>
                      </a:r>
                      <a:r>
                        <a:rPr lang="en-US" sz="1200" smtClean="0">
                          <a:effectLst/>
                        </a:rPr>
                        <a:t> </a:t>
                      </a:r>
                      <a:r>
                        <a:rPr lang="en-US" sz="1200" kern="1200" smtClean="0">
                          <a:solidFill>
                            <a:schemeClr val="dk1"/>
                          </a:solidFill>
                          <a:effectLst/>
                          <a:latin typeface="+mn-lt"/>
                          <a:ea typeface="+mn-ea"/>
                          <a:cs typeface="+mn-cs"/>
                        </a:rPr>
                        <a: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DB</a:t>
                      </a:r>
                      <a:r>
                        <a:rPr lang="pt-PT" sz="1200" b="1" baseline="0" smtClean="0">
                          <a:solidFill>
                            <a:srgbClr val="00B050"/>
                          </a:solidFill>
                        </a:rPr>
                        <a:t>, SQL Server</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Refactoring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3 (18 – 22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17592851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p:txBody>
          <a:bodyPr/>
          <a:lstStyle/>
          <a:p>
            <a:endParaRPr lang="en-US"/>
          </a:p>
        </p:txBody>
      </p:sp>
      <p:sp>
        <p:nvSpPr>
          <p:cNvPr id="9" name="Picture Placeholder 8"/>
          <p:cNvSpPr>
            <a:spLocks noGrp="1"/>
          </p:cNvSpPr>
          <p:nvPr>
            <p:ph type="pic" sz="quarter" idx="10"/>
          </p:nvPr>
        </p:nvSpPr>
        <p:spPr/>
      </p:sp>
      <p:pic>
        <p:nvPicPr>
          <p:cNvPr id="89092" name="Picture 4" descr="Exploits of a M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6632"/>
            <a:ext cx="6343650" cy="1952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960096" y="2617626"/>
            <a:ext cx="4943872" cy="2308324"/>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US">
                <a:hlinkClick r:id="rId3"/>
              </a:rPr>
              <a:t>http://www.dataversity.net/review-pros-cons-different-databases-relational-versus-non-relational</a:t>
            </a:r>
            <a:r>
              <a:rPr lang="en-US" smtClean="0">
                <a:hlinkClick r:id="rId3"/>
              </a:rPr>
              <a:t>/</a:t>
            </a:r>
            <a:endParaRPr lang="en-US" smtClean="0"/>
          </a:p>
          <a:p>
            <a:endParaRPr lang="en-US"/>
          </a:p>
          <a:p>
            <a:r>
              <a:rPr lang="en-US"/>
              <a:t>NHibernate -&gt; Desktop-app: </a:t>
            </a:r>
            <a:r>
              <a:rPr lang="en-US">
                <a:hlinkClick r:id="rId4"/>
              </a:rPr>
              <a:t>https://msdn.microsoft.com/en-us/magazine/ee819139.aspx?f=255&amp;MSPPError=-2147217396</a:t>
            </a:r>
            <a:endParaRPr lang="en-US"/>
          </a:p>
        </p:txBody>
      </p:sp>
      <p:pic>
        <p:nvPicPr>
          <p:cNvPr id="89094" name="Picture 6" descr="Afbeeldingsresultaat voor relational vs non databa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52" y="3140968"/>
            <a:ext cx="5667375"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06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3241338720"/>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Overview (intro</a:t>
                      </a:r>
                      <a:r>
                        <a:rPr lang="en-US" sz="1200" kern="1200" baseline="0" smtClean="0">
                          <a:solidFill>
                            <a:schemeClr val="dk1"/>
                          </a:solidFill>
                          <a:effectLst/>
                          <a:latin typeface="+mn-lt"/>
                          <a:ea typeface="+mn-ea"/>
                          <a:cs typeface="+mn-cs"/>
                        </a:rPr>
                        <a:t> MVVM)</a:t>
                      </a:r>
                      <a:endParaRPr lang="en-US" sz="1200" kern="1200" smtClean="0">
                        <a:solidFill>
                          <a:schemeClr val="dk1"/>
                        </a:solidFill>
                        <a:effectLst/>
                        <a:latin typeface="+mn-lt"/>
                        <a:ea typeface="+mn-ea"/>
                        <a:cs typeface="+mn-cs"/>
                      </a:endParaRP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Data binding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Controls</a:t>
                      </a:r>
                      <a:r>
                        <a:rPr lang="en-US" sz="1200" smtClean="0">
                          <a:effectLst/>
                        </a:rPr>
                        <a:t> </a:t>
                      </a:r>
                      <a:r>
                        <a:rPr lang="en-US" sz="1200" kern="1200" smtClean="0">
                          <a:solidFill>
                            <a:schemeClr val="dk1"/>
                          </a:solidFill>
                          <a:effectLst/>
                          <a:latin typeface="+mn-lt"/>
                          <a:ea typeface="+mn-ea"/>
                          <a:cs typeface="+mn-cs"/>
                        </a:rPr>
                        <a: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DB</a:t>
                      </a:r>
                      <a:r>
                        <a:rPr lang="pt-PT" sz="1200" baseline="0" smtClean="0"/>
                        <a:t>, SQL Server</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Refactoring</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3 (18 – 22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18301179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2657220980"/>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1" kern="1200" smtClean="0">
                          <a:solidFill>
                            <a:srgbClr val="00B050"/>
                          </a:solidFill>
                          <a:effectLst/>
                          <a:latin typeface="+mn-lt"/>
                          <a:ea typeface="+mn-ea"/>
                          <a:cs typeface="+mn-cs"/>
                        </a:rPr>
                        <a:t>Async</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MVVM</a:t>
                      </a:r>
                      <a:r>
                        <a:rPr lang="en-US" sz="1200" kern="1200" baseline="0" smtClean="0">
                          <a:solidFill>
                            <a:schemeClr val="dk1"/>
                          </a:solidFill>
                          <a:effectLst/>
                          <a:latin typeface="+mn-lt"/>
                          <a:ea typeface="+mn-ea"/>
                          <a:cs typeface="+mn-cs"/>
                        </a:rPr>
                        <a:t>, PRISM</a:t>
                      </a:r>
                      <a:r>
                        <a:rPr lang="en-US" sz="1200" kern="1200" smtClean="0">
                          <a:solidFill>
                            <a:schemeClr val="dk1"/>
                          </a:solidFill>
                          <a:effectLst/>
                          <a:latin typeface="+mn-lt"/>
                          <a:ea typeface="+mn-ea"/>
                          <a:cs typeface="+mn-cs"/>
                        </a:rPr>
                        <a:t> </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User Controls, Custom Controls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Styles, Templates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Dependency</a:t>
                      </a:r>
                      <a:r>
                        <a:rPr lang="pt-PT" sz="1200" baseline="0" smtClean="0"/>
                        <a:t> Injection</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4 (8 – 12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11023926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1207077032"/>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Async</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smtClean="0">
                          <a:solidFill>
                            <a:srgbClr val="00B050"/>
                          </a:solidFill>
                          <a:effectLst/>
                          <a:latin typeface="+mn-lt"/>
                          <a:ea typeface="+mn-ea"/>
                          <a:cs typeface="+mn-cs"/>
                        </a:rPr>
                        <a:t>MVVM</a:t>
                      </a:r>
                      <a:r>
                        <a:rPr lang="en-US" sz="1200" b="1" kern="1200" baseline="0" smtClean="0">
                          <a:solidFill>
                            <a:srgbClr val="00B050"/>
                          </a:solidFill>
                          <a:effectLst/>
                          <a:latin typeface="+mn-lt"/>
                          <a:ea typeface="+mn-ea"/>
                          <a:cs typeface="+mn-cs"/>
                        </a:rPr>
                        <a:t>, PRISM</a:t>
                      </a:r>
                      <a:r>
                        <a:rPr lang="en-US" sz="1200" b="1" kern="1200" smtClean="0">
                          <a:solidFill>
                            <a:srgbClr val="00B050"/>
                          </a:solidFill>
                          <a:effectLst/>
                          <a:latin typeface="+mn-lt"/>
                          <a:ea typeface="+mn-ea"/>
                          <a:cs typeface="+mn-cs"/>
                        </a:rPr>
                        <a:t> </a:t>
                      </a:r>
                      <a:r>
                        <a:rPr lang="en-US" sz="1200" b="1" smtClean="0">
                          <a:solidFill>
                            <a:srgbClr val="00B050"/>
                          </a:solidFill>
                          <a:effectLst/>
                        </a:rPr>
                        <a:t> </a:t>
                      </a:r>
                      <a:r>
                        <a:rPr lang="en-US" sz="1200" b="1" kern="1200" smtClean="0">
                          <a:solidFill>
                            <a:srgbClr val="00B050"/>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User Controls, Custom Controls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Styles, Templates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Dependency</a:t>
                      </a:r>
                      <a:r>
                        <a:rPr lang="pt-PT" sz="1200" baseline="0" smtClean="0"/>
                        <a:t> Injection</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4 (8 – 12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777615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mtClean="0"/>
              <a:t>MVVM</a:t>
            </a:r>
            <a:endParaRPr lang="en-US"/>
          </a:p>
        </p:txBody>
      </p:sp>
      <p:pic>
        <p:nvPicPr>
          <p:cNvPr id="90114" name="Picture 2" descr="https://i.stack.imgur.com/ohxf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23108"/>
            <a:ext cx="3564502" cy="6520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28054" y="2636912"/>
            <a:ext cx="4356378" cy="3308598"/>
          </a:xfrm>
          <a:prstGeom prst="rect">
            <a:avLst/>
          </a:prstGeom>
          <a:noFill/>
        </p:spPr>
        <p:txBody>
          <a:bodyPr wrap="square" rtlCol="0">
            <a:spAutoFit/>
          </a:bodyPr>
          <a:lstStyle/>
          <a:p>
            <a:r>
              <a:rPr lang="en-US" sz="1100" b="1"/>
              <a:t>The Model</a:t>
            </a:r>
          </a:p>
          <a:p>
            <a:pPr marL="628650" lvl="1" indent="-171450">
              <a:buFontTx/>
              <a:buChar char="-"/>
            </a:pPr>
            <a:r>
              <a:rPr lang="en-US" sz="1100" smtClean="0"/>
              <a:t>The </a:t>
            </a:r>
            <a:r>
              <a:rPr lang="en-US" sz="1100"/>
              <a:t>Model is unaware of anything except </a:t>
            </a:r>
            <a:r>
              <a:rPr lang="en-US" sz="1100" smtClean="0"/>
              <a:t>itself</a:t>
            </a:r>
          </a:p>
          <a:p>
            <a:pPr marL="628650" lvl="1" indent="-171450">
              <a:buFontTx/>
              <a:buChar char="-"/>
            </a:pPr>
            <a:r>
              <a:rPr lang="en-US" sz="1100"/>
              <a:t>The Model could be used by any form of program, and is not tied to a specific framework or technology</a:t>
            </a:r>
          </a:p>
          <a:p>
            <a:r>
              <a:rPr lang="en-US" sz="1100" b="1"/>
              <a:t>The View</a:t>
            </a:r>
          </a:p>
          <a:p>
            <a:pPr marL="628650" lvl="1" indent="-171450">
              <a:buFontTx/>
              <a:buChar char="-"/>
            </a:pPr>
            <a:r>
              <a:rPr lang="en-US" sz="1100" smtClean="0"/>
              <a:t>The </a:t>
            </a:r>
            <a:r>
              <a:rPr lang="en-US" sz="1100"/>
              <a:t>View is defined entirely in </a:t>
            </a:r>
            <a:r>
              <a:rPr lang="en-US" sz="1100" smtClean="0"/>
              <a:t>XAML</a:t>
            </a:r>
            <a:endParaRPr lang="en-US" sz="1100"/>
          </a:p>
          <a:p>
            <a:pPr marL="628650" lvl="1" indent="-171450">
              <a:buFontTx/>
              <a:buChar char="-"/>
            </a:pPr>
            <a:r>
              <a:rPr lang="en-US" sz="1100" smtClean="0"/>
              <a:t>The </a:t>
            </a:r>
            <a:r>
              <a:rPr lang="en-US" sz="1100"/>
              <a:t>View only needs to know what to bind to, by name.  It does not need to know anything about what will happen when properties change or commands are executed</a:t>
            </a:r>
            <a:r>
              <a:rPr lang="en-US" sz="1100" smtClean="0"/>
              <a:t>.</a:t>
            </a:r>
            <a:endParaRPr lang="en-US" sz="1100"/>
          </a:p>
          <a:p>
            <a:pPr marL="628650" lvl="1" indent="-171450">
              <a:buFontTx/>
              <a:buChar char="-"/>
            </a:pPr>
            <a:r>
              <a:rPr lang="en-US" sz="1100" smtClean="0"/>
              <a:t>The </a:t>
            </a:r>
            <a:r>
              <a:rPr lang="en-US" sz="1100"/>
              <a:t>View’s state is completely based upon </a:t>
            </a:r>
            <a:r>
              <a:rPr lang="en-US" sz="1100" smtClean="0"/>
              <a:t>data binding</a:t>
            </a:r>
          </a:p>
          <a:p>
            <a:r>
              <a:rPr lang="en-US" sz="1100" b="1" smtClean="0"/>
              <a:t>The </a:t>
            </a:r>
            <a:r>
              <a:rPr lang="en-US" sz="1100" b="1"/>
              <a:t>ViewModel</a:t>
            </a:r>
          </a:p>
          <a:p>
            <a:pPr marL="628650" lvl="1" indent="-171450">
              <a:buFontTx/>
              <a:buChar char="-"/>
            </a:pPr>
            <a:r>
              <a:rPr lang="en-US" sz="1100" smtClean="0"/>
              <a:t>The </a:t>
            </a:r>
            <a:r>
              <a:rPr lang="en-US" sz="1100"/>
              <a:t>ViewModel knows nothing about the </a:t>
            </a:r>
            <a:r>
              <a:rPr lang="en-US" sz="1100" smtClean="0"/>
              <a:t>View</a:t>
            </a:r>
          </a:p>
          <a:p>
            <a:pPr marL="628650" lvl="1" indent="-171450">
              <a:buFontTx/>
              <a:buChar char="-"/>
            </a:pPr>
            <a:r>
              <a:rPr lang="en-US" sz="1100"/>
              <a:t>The ViewModel directly interacts with the Model, in order to expose it for data </a:t>
            </a:r>
            <a:r>
              <a:rPr lang="en-US" sz="1100" smtClean="0"/>
              <a:t>binding</a:t>
            </a:r>
          </a:p>
          <a:p>
            <a:pPr marL="628650" lvl="1" indent="-171450">
              <a:buFontTx/>
              <a:buChar char="-"/>
            </a:pPr>
            <a:r>
              <a:rPr lang="en-US" sz="1100"/>
              <a:t>The ViewModel manages the Application-specific </a:t>
            </a:r>
            <a:r>
              <a:rPr lang="en-US" sz="1100" smtClean="0"/>
              <a:t>information</a:t>
            </a:r>
            <a:endParaRPr lang="en-US" sz="1100"/>
          </a:p>
        </p:txBody>
      </p:sp>
      <p:pic>
        <p:nvPicPr>
          <p:cNvPr id="90116" name="Picture 4" descr="Hh848246.1AFE20BAB0052F5AB0FC400BF3B6F3F7(en-us,PandP.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189" y="-1"/>
            <a:ext cx="3836167" cy="2636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43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8106"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p:nvPr>
        </p:nvSpPr>
        <p:spPr>
          <a:xfrm>
            <a:off x="227349" y="0"/>
            <a:ext cx="3633451" cy="2636912"/>
          </a:xfrm>
        </p:spPr>
        <p:txBody>
          <a:bodyPr/>
          <a:lstStyle/>
          <a:p>
            <a:r>
              <a:rPr lang="en-US" smtClean="0"/>
              <a:t>Xaml</a:t>
            </a:r>
            <a:br>
              <a:rPr lang="en-US" smtClean="0"/>
            </a:br>
            <a:r>
              <a:rPr lang="en-US" smtClean="0"/>
              <a:t/>
            </a:r>
            <a:br>
              <a:rPr lang="en-US" smtClean="0"/>
            </a:br>
            <a:r>
              <a:rPr lang="en-US" sz="1600" smtClean="0"/>
              <a:t>eXtensible</a:t>
            </a:r>
            <a:br>
              <a:rPr lang="en-US" sz="1600" smtClean="0"/>
            </a:br>
            <a:r>
              <a:rPr lang="en-US" sz="1600" smtClean="0">
                <a:solidFill>
                  <a:srgbClr val="2B143D"/>
                </a:solidFill>
              </a:rPr>
              <a:t>e</a:t>
            </a:r>
            <a:r>
              <a:rPr lang="en-US" sz="1600" smtClean="0"/>
              <a:t>Application</a:t>
            </a:r>
            <a:br>
              <a:rPr lang="en-US" sz="1600" smtClean="0"/>
            </a:br>
            <a:r>
              <a:rPr lang="en-US" sz="1600" smtClean="0">
                <a:solidFill>
                  <a:srgbClr val="2B143D"/>
                </a:solidFill>
              </a:rPr>
              <a:t>e</a:t>
            </a:r>
            <a:r>
              <a:rPr lang="en-US" sz="1600" smtClean="0"/>
              <a:t>Markup</a:t>
            </a:r>
            <a:br>
              <a:rPr lang="en-US" sz="1600" smtClean="0"/>
            </a:br>
            <a:r>
              <a:rPr lang="en-US" sz="1600" smtClean="0">
                <a:solidFill>
                  <a:srgbClr val="2B143D"/>
                </a:solidFill>
              </a:rPr>
              <a:t>e</a:t>
            </a:r>
            <a:r>
              <a:rPr lang="en-US" sz="1600" smtClean="0"/>
              <a:t>Language</a:t>
            </a:r>
            <a:endParaRPr lang="en-GB" sz="1600"/>
          </a:p>
        </p:txBody>
      </p:sp>
      <p:sp>
        <p:nvSpPr>
          <p:cNvPr id="16" name="Text Placeholder 15"/>
          <p:cNvSpPr>
            <a:spLocks noGrp="1"/>
          </p:cNvSpPr>
          <p:nvPr>
            <p:ph type="body" sz="quarter" idx="38"/>
          </p:nvPr>
        </p:nvSpPr>
        <p:spPr/>
        <p:txBody>
          <a:bodyPr/>
          <a:lstStyle/>
          <a:p>
            <a:pPr marL="285750" indent="-285750">
              <a:buFontTx/>
              <a:buChar char="-"/>
            </a:pPr>
            <a:r>
              <a:rPr lang="pt-PT" smtClean="0"/>
              <a:t>XML based</a:t>
            </a:r>
          </a:p>
          <a:p>
            <a:pPr marL="285750" indent="-285750">
              <a:buFontTx/>
              <a:buChar char="-"/>
            </a:pPr>
            <a:r>
              <a:rPr lang="pt-PT" smtClean="0"/>
              <a:t>Visual Presentation</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6896" y="1196752"/>
            <a:ext cx="9552384" cy="5373216"/>
          </a:xfrm>
          <a:prstGeom prst="rect">
            <a:avLst/>
          </a:prstGeom>
        </p:spPr>
      </p:pic>
    </p:spTree>
    <p:extLst>
      <p:ext uri="{BB962C8B-B14F-4D97-AF65-F5344CB8AC3E}">
        <p14:creationId xmlns:p14="http://schemas.microsoft.com/office/powerpoint/2010/main" val="767947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89090" name="Picture 2" descr="Afbeeldingsresultaat voor prism application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104989" cy="6237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48447" y="6052646"/>
            <a:ext cx="9181019" cy="369332"/>
          </a:xfrm>
          <a:prstGeom prst="rect">
            <a:avLst/>
          </a:prstGeom>
          <a:noFill/>
        </p:spPr>
        <p:txBody>
          <a:bodyPr wrap="square" rtlCol="0">
            <a:spAutoFit/>
          </a:bodyPr>
          <a:lstStyle/>
          <a:p>
            <a:r>
              <a:rPr lang="en-US"/>
              <a:t>https://github.com/PrismLibrary/Prism</a:t>
            </a:r>
          </a:p>
        </p:txBody>
      </p:sp>
    </p:spTree>
    <p:extLst>
      <p:ext uri="{BB962C8B-B14F-4D97-AF65-F5344CB8AC3E}">
        <p14:creationId xmlns:p14="http://schemas.microsoft.com/office/powerpoint/2010/main" val="3485199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2236197986"/>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Async</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MVVM</a:t>
                      </a:r>
                      <a:r>
                        <a:rPr lang="en-US" sz="1200" kern="1200" baseline="0" smtClean="0">
                          <a:solidFill>
                            <a:schemeClr val="dk1"/>
                          </a:solidFill>
                          <a:effectLst/>
                          <a:latin typeface="+mn-lt"/>
                          <a:ea typeface="+mn-ea"/>
                          <a:cs typeface="+mn-cs"/>
                        </a:rPr>
                        <a:t>, PRISM</a:t>
                      </a:r>
                      <a:r>
                        <a:rPr lang="en-US" sz="1200" kern="1200" smtClean="0">
                          <a:solidFill>
                            <a:schemeClr val="dk1"/>
                          </a:solidFill>
                          <a:effectLst/>
                          <a:latin typeface="+mn-lt"/>
                          <a:ea typeface="+mn-ea"/>
                          <a:cs typeface="+mn-cs"/>
                        </a:rPr>
                        <a:t> </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User Controls, Custom Controls</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Styles, Templates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Dependency</a:t>
                      </a:r>
                      <a:r>
                        <a:rPr lang="pt-PT" sz="1200" baseline="0" smtClean="0"/>
                        <a:t> Injection</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4 (8 – 12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8366196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991544" y="2132856"/>
            <a:ext cx="3296647" cy="412363"/>
          </a:xfrm>
        </p:spPr>
        <p:txBody>
          <a:bodyPr/>
          <a:lstStyle/>
          <a:p>
            <a:r>
              <a:rPr lang="en-GB" smtClean="0"/>
              <a:t>User Control</a:t>
            </a:r>
            <a:endParaRPr lang="en-US"/>
          </a:p>
        </p:txBody>
      </p:sp>
      <p:sp>
        <p:nvSpPr>
          <p:cNvPr id="9" name="TextBox 8"/>
          <p:cNvSpPr txBox="1"/>
          <p:nvPr/>
        </p:nvSpPr>
        <p:spPr>
          <a:xfrm>
            <a:off x="695400" y="4653136"/>
            <a:ext cx="9721080" cy="1815882"/>
          </a:xfrm>
          <a:prstGeom prst="rect">
            <a:avLst/>
          </a:prstGeom>
          <a:noFill/>
        </p:spPr>
        <p:txBody>
          <a:bodyPr wrap="square" rtlCol="0">
            <a:spAutoFit/>
          </a:bodyPr>
          <a:lstStyle/>
          <a:p>
            <a:r>
              <a:rPr lang="en-GB" sz="1600" b="1" u="sng" smtClean="0"/>
              <a:t>Combine existing controls into reusable ‘group’.</a:t>
            </a:r>
            <a:endParaRPr lang="en-US" sz="1600" b="1" u="sng" smtClean="0"/>
          </a:p>
          <a:p>
            <a:r>
              <a:rPr lang="en-US" sz="1600" smtClean="0"/>
              <a:t>Create user control: </a:t>
            </a:r>
            <a:r>
              <a:rPr lang="en-US" sz="1600" smtClean="0">
                <a:hlinkClick r:id="rId2"/>
              </a:rPr>
              <a:t>https</a:t>
            </a:r>
            <a:r>
              <a:rPr lang="en-US" sz="1600">
                <a:hlinkClick r:id="rId2"/>
              </a:rPr>
              <a:t>://</a:t>
            </a:r>
            <a:r>
              <a:rPr lang="en-US" sz="1600" smtClean="0">
                <a:hlinkClick r:id="rId2"/>
              </a:rPr>
              <a:t>msdn.microsoft.com/en-us/library/cc294992.aspx</a:t>
            </a:r>
            <a:endParaRPr lang="en-US" sz="1600" smtClean="0"/>
          </a:p>
          <a:p>
            <a:r>
              <a:rPr lang="en-GB" sz="1600"/>
              <a:t>Demo project: </a:t>
            </a:r>
            <a:r>
              <a:rPr lang="en-GB" sz="1600">
                <a:hlinkClick r:id="rId3"/>
              </a:rPr>
              <a:t>https://</a:t>
            </a:r>
            <a:r>
              <a:rPr lang="en-GB" sz="1600" smtClean="0">
                <a:hlinkClick r:id="rId3"/>
              </a:rPr>
              <a:t>www.codeproject.com/Articles/32825/How-to-Creating-a-WPF-User-Control-using-it-in-a-W</a:t>
            </a:r>
            <a:endParaRPr lang="en-GB" sz="1600" smtClean="0"/>
          </a:p>
          <a:p>
            <a:r>
              <a:rPr lang="en-GB" sz="1600"/>
              <a:t>Blog on reusable user controls: </a:t>
            </a:r>
            <a:r>
              <a:rPr lang="en-GB" sz="1600">
                <a:hlinkClick r:id="rId4"/>
              </a:rPr>
              <a:t>http://</a:t>
            </a:r>
            <a:r>
              <a:rPr lang="en-GB" sz="1600" smtClean="0">
                <a:hlinkClick r:id="rId4"/>
              </a:rPr>
              <a:t>blog.scottlogic.com/2012/02/06/a-simple-pattern-for-creating-re-useable-usercontrols-in-wpf-silverlight.html</a:t>
            </a:r>
            <a:endParaRPr lang="en-GB" sz="1600" smtClean="0"/>
          </a:p>
          <a:p>
            <a:endParaRPr lang="en-US" sz="1600"/>
          </a:p>
        </p:txBody>
      </p:sp>
      <p:pic>
        <p:nvPicPr>
          <p:cNvPr id="91142" name="Picture 6" descr="https://wpftutorial.net/images/usercontr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896" y="116632"/>
            <a:ext cx="3065203"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fbeeldingsresultaat voor wpf user contr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0256" y="188977"/>
            <a:ext cx="27432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fbeeldingsresultaat voor wpf user contro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149" y="1970153"/>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2256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559496" y="2132856"/>
            <a:ext cx="3296647" cy="412363"/>
          </a:xfrm>
        </p:spPr>
        <p:txBody>
          <a:bodyPr/>
          <a:lstStyle/>
          <a:p>
            <a:r>
              <a:rPr lang="en-GB" smtClean="0"/>
              <a:t>Custom Control</a:t>
            </a:r>
            <a:endParaRPr lang="en-US"/>
          </a:p>
        </p:txBody>
      </p:sp>
      <p:sp>
        <p:nvSpPr>
          <p:cNvPr id="5" name="TextBox 4"/>
          <p:cNvSpPr txBox="1"/>
          <p:nvPr/>
        </p:nvSpPr>
        <p:spPr>
          <a:xfrm>
            <a:off x="767408" y="4077072"/>
            <a:ext cx="9721080" cy="1077218"/>
          </a:xfrm>
          <a:prstGeom prst="rect">
            <a:avLst/>
          </a:prstGeom>
          <a:noFill/>
        </p:spPr>
        <p:txBody>
          <a:bodyPr wrap="square" rtlCol="0">
            <a:spAutoFit/>
          </a:bodyPr>
          <a:lstStyle/>
          <a:p>
            <a:r>
              <a:rPr lang="en-GB" sz="1600" b="1" u="sng" smtClean="0"/>
              <a:t>Extend existing control with additional features or create new control</a:t>
            </a:r>
          </a:p>
          <a:p>
            <a:r>
              <a:rPr lang="en-GB" sz="1600" smtClean="0"/>
              <a:t>Create custom control: </a:t>
            </a:r>
            <a:r>
              <a:rPr lang="en-GB" sz="1600" smtClean="0">
                <a:hlinkClick r:id="rId2"/>
              </a:rPr>
              <a:t>https</a:t>
            </a:r>
            <a:r>
              <a:rPr lang="en-GB" sz="1600">
                <a:hlinkClick r:id="rId2"/>
              </a:rPr>
              <a:t>://</a:t>
            </a:r>
            <a:r>
              <a:rPr lang="en-GB" sz="1600" smtClean="0">
                <a:hlinkClick r:id="rId2"/>
              </a:rPr>
              <a:t>wpftutorial.net/HowToCreateACustomControl.html</a:t>
            </a:r>
            <a:endParaRPr lang="en-GB" sz="1600" smtClean="0"/>
          </a:p>
          <a:p>
            <a:r>
              <a:rPr lang="en-US" sz="1600" smtClean="0">
                <a:hlinkClick r:id="rId3"/>
              </a:rPr>
              <a:t>http</a:t>
            </a:r>
            <a:r>
              <a:rPr lang="en-US" sz="1600">
                <a:hlinkClick r:id="rId3"/>
              </a:rPr>
              <a:t>://</a:t>
            </a:r>
            <a:r>
              <a:rPr lang="en-US" sz="1600" smtClean="0">
                <a:hlinkClick r:id="rId3"/>
              </a:rPr>
              <a:t>www.tutorialspoint.com/wpf/wpf_custom_controls.htm</a:t>
            </a:r>
            <a:endParaRPr lang="en-US" sz="1600" smtClean="0"/>
          </a:p>
          <a:p>
            <a:endParaRPr lang="en-US" sz="1600"/>
          </a:p>
        </p:txBody>
      </p:sp>
      <p:pic>
        <p:nvPicPr>
          <p:cNvPr id="92162" name="Picture 2" descr="https://wpftutorial.net/images/customcontro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388" y="312626"/>
            <a:ext cx="1130195" cy="452078"/>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A ComboBox control with custom cont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328" y="312626"/>
            <a:ext cx="19050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92166" name="Picture 6" descr="RangeSliderLead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8720" y="1180356"/>
            <a:ext cx="23812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6875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1406315664"/>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Async</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MVVM</a:t>
                      </a:r>
                      <a:r>
                        <a:rPr lang="en-US" sz="1200" kern="1200" baseline="0" smtClean="0">
                          <a:solidFill>
                            <a:schemeClr val="dk1"/>
                          </a:solidFill>
                          <a:effectLst/>
                          <a:latin typeface="+mn-lt"/>
                          <a:ea typeface="+mn-ea"/>
                          <a:cs typeface="+mn-cs"/>
                        </a:rPr>
                        <a:t>, PRISM</a:t>
                      </a:r>
                      <a:r>
                        <a:rPr lang="en-US" sz="1200" kern="1200" smtClean="0">
                          <a:solidFill>
                            <a:schemeClr val="dk1"/>
                          </a:solidFill>
                          <a:effectLst/>
                          <a:latin typeface="+mn-lt"/>
                          <a:ea typeface="+mn-ea"/>
                          <a:cs typeface="+mn-cs"/>
                        </a:rPr>
                        <a:t> </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User Controls, Custom Controls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Styles, Templates</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Dependency</a:t>
                      </a:r>
                      <a:r>
                        <a:rPr lang="pt-PT" sz="1200" baseline="0" smtClean="0"/>
                        <a:t> Injection</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4 (8 – 12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18645403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464960087"/>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Async</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MVVM</a:t>
                      </a:r>
                      <a:r>
                        <a:rPr lang="en-US" sz="1200" kern="1200" baseline="0" smtClean="0">
                          <a:solidFill>
                            <a:schemeClr val="dk1"/>
                          </a:solidFill>
                          <a:effectLst/>
                          <a:latin typeface="+mn-lt"/>
                          <a:ea typeface="+mn-ea"/>
                          <a:cs typeface="+mn-cs"/>
                        </a:rPr>
                        <a:t>, PRISM</a:t>
                      </a:r>
                      <a:r>
                        <a:rPr lang="en-US" sz="1200" kern="1200" smtClean="0">
                          <a:solidFill>
                            <a:schemeClr val="dk1"/>
                          </a:solidFill>
                          <a:effectLst/>
                          <a:latin typeface="+mn-lt"/>
                          <a:ea typeface="+mn-ea"/>
                          <a:cs typeface="+mn-cs"/>
                        </a:rPr>
                        <a:t> </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User Controls, Custom Controls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Styles, Templates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Dependency Injection</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4 (8 – 12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23173988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mtClean="0"/>
              <a:t>Dependency Injection</a:t>
            </a:r>
            <a:endParaRPr lang="en-US"/>
          </a:p>
        </p:txBody>
      </p:sp>
      <p:sp>
        <p:nvSpPr>
          <p:cNvPr id="11" name="Text Placeholder 10"/>
          <p:cNvSpPr>
            <a:spLocks noGrp="1"/>
          </p:cNvSpPr>
          <p:nvPr>
            <p:ph type="body" sz="quarter" idx="10"/>
          </p:nvPr>
        </p:nvSpPr>
        <p:spPr/>
        <p:txBody>
          <a:bodyPr/>
          <a:lstStyle/>
          <a:p>
            <a:pPr marL="285750" indent="-285750">
              <a:buFontTx/>
              <a:buChar char="-"/>
            </a:pPr>
            <a:r>
              <a:rPr lang="en-GB" smtClean="0"/>
              <a:t>Mark all required objects in your class as dependency</a:t>
            </a:r>
          </a:p>
          <a:p>
            <a:pPr marL="285750" indent="-285750">
              <a:buFontTx/>
              <a:buChar char="-"/>
            </a:pPr>
            <a:r>
              <a:rPr lang="en-GB" smtClean="0"/>
              <a:t>Register all dependencies in one place (ie: app.xaml.cs)</a:t>
            </a:r>
          </a:p>
          <a:p>
            <a:pPr marL="285750" indent="-285750">
              <a:buFontTx/>
              <a:buChar char="-"/>
            </a:pPr>
            <a:r>
              <a:rPr lang="en-GB" smtClean="0"/>
              <a:t>Use one constructor for your objects which your container can use (requires more configuration otherwise)</a:t>
            </a:r>
          </a:p>
          <a:p>
            <a:pPr marL="285750" indent="-285750">
              <a:buFontTx/>
              <a:buChar char="-"/>
            </a:pPr>
            <a:r>
              <a:rPr lang="en-GB" smtClean="0"/>
              <a:t>Always work with interfaces in your classes, rather then implemented classes</a:t>
            </a:r>
          </a:p>
          <a:p>
            <a:pPr marL="285750" indent="-285750">
              <a:buFontTx/>
              <a:buChar char="-"/>
            </a:pPr>
            <a:endParaRPr lang="en-US"/>
          </a:p>
        </p:txBody>
      </p:sp>
      <p:sp>
        <p:nvSpPr>
          <p:cNvPr id="12" name="Text Placeholder 11"/>
          <p:cNvSpPr>
            <a:spLocks noGrp="1"/>
          </p:cNvSpPr>
          <p:nvPr>
            <p:ph type="body" sz="quarter" idx="12"/>
          </p:nvPr>
        </p:nvSpPr>
        <p:spPr/>
        <p:txBody>
          <a:bodyPr/>
          <a:lstStyle/>
          <a:p>
            <a:r>
              <a:rPr lang="en-GB" smtClean="0"/>
              <a:t>Do’s</a:t>
            </a:r>
            <a:endParaRPr lang="en-US"/>
          </a:p>
        </p:txBody>
      </p:sp>
      <p:sp>
        <p:nvSpPr>
          <p:cNvPr id="13" name="Text Placeholder 12"/>
          <p:cNvSpPr>
            <a:spLocks noGrp="1"/>
          </p:cNvSpPr>
          <p:nvPr>
            <p:ph type="body" sz="quarter" idx="14"/>
          </p:nvPr>
        </p:nvSpPr>
        <p:spPr/>
        <p:txBody>
          <a:bodyPr/>
          <a:lstStyle/>
          <a:p>
            <a:pPr marL="285750" indent="-285750">
              <a:buFontTx/>
              <a:buChar char="-"/>
            </a:pPr>
            <a:r>
              <a:rPr lang="en-GB" smtClean="0"/>
              <a:t>Use the ‘new’ keyword inside your classes</a:t>
            </a:r>
          </a:p>
          <a:p>
            <a:pPr marL="285750" indent="-285750">
              <a:buFontTx/>
              <a:buChar char="-"/>
            </a:pPr>
            <a:r>
              <a:rPr lang="en-GB" smtClean="0"/>
              <a:t>Use statics to grab objects/data from everywhere around your application</a:t>
            </a:r>
          </a:p>
          <a:p>
            <a:pPr marL="285750" indent="-285750">
              <a:buFontTx/>
              <a:buChar char="-"/>
            </a:pPr>
            <a:r>
              <a:rPr lang="en-GB" smtClean="0"/>
              <a:t>Avoid directly exposing a dependency (ie: public property holding it). It will easily cause other objects to become implicitly dependent on it.</a:t>
            </a:r>
          </a:p>
          <a:p>
            <a:pPr marL="285750" indent="-285750">
              <a:buFontTx/>
              <a:buChar char="-"/>
            </a:pPr>
            <a:r>
              <a:rPr lang="en-GB" smtClean="0"/>
              <a:t>Cast dependency objects to their actual class: will create dependency on actual classes rather than interfaces.</a:t>
            </a:r>
            <a:endParaRPr lang="en-US" smtClean="0"/>
          </a:p>
        </p:txBody>
      </p:sp>
      <p:sp>
        <p:nvSpPr>
          <p:cNvPr id="14" name="Text Placeholder 13"/>
          <p:cNvSpPr>
            <a:spLocks noGrp="1"/>
          </p:cNvSpPr>
          <p:nvPr>
            <p:ph type="body" sz="quarter" idx="15"/>
          </p:nvPr>
        </p:nvSpPr>
        <p:spPr/>
        <p:txBody>
          <a:bodyPr/>
          <a:lstStyle/>
          <a:p>
            <a:r>
              <a:rPr lang="en-GB" smtClean="0"/>
              <a:t>Don’ts</a:t>
            </a:r>
            <a:endParaRPr lang="en-US"/>
          </a:p>
        </p:txBody>
      </p:sp>
      <p:sp>
        <p:nvSpPr>
          <p:cNvPr id="15" name="Text Placeholder 14"/>
          <p:cNvSpPr>
            <a:spLocks noGrp="1"/>
          </p:cNvSpPr>
          <p:nvPr>
            <p:ph type="body" sz="quarter" idx="16"/>
          </p:nvPr>
        </p:nvSpPr>
        <p:spPr>
          <a:xfrm>
            <a:off x="8184233" y="2205319"/>
            <a:ext cx="3737720" cy="4076234"/>
          </a:xfrm>
        </p:spPr>
        <p:txBody>
          <a:bodyPr/>
          <a:lstStyle/>
          <a:p>
            <a:pPr marL="285750" indent="-285750">
              <a:buFontTx/>
              <a:buChar char="-"/>
            </a:pPr>
            <a:r>
              <a:rPr lang="en-GB" smtClean="0">
                <a:hlinkClick r:id="rId2"/>
              </a:rPr>
              <a:t>https</a:t>
            </a:r>
            <a:r>
              <a:rPr lang="en-GB">
                <a:hlinkClick r:id="rId2"/>
              </a:rPr>
              <a:t>://aardvarkblogs.wordpress.com/unity-container-tutorials</a:t>
            </a:r>
            <a:r>
              <a:rPr lang="en-GB" smtClean="0">
                <a:hlinkClick r:id="rId2"/>
              </a:rPr>
              <a:t>/</a:t>
            </a:r>
            <a:endParaRPr lang="en-GB" smtClean="0"/>
          </a:p>
          <a:p>
            <a:pPr marL="285750" indent="-285750">
              <a:buFontTx/>
              <a:buChar char="-"/>
            </a:pPr>
            <a:r>
              <a:rPr lang="en-US">
                <a:hlinkClick r:id="rId3"/>
              </a:rPr>
              <a:t>https://</a:t>
            </a:r>
            <a:r>
              <a:rPr lang="en-US" smtClean="0">
                <a:hlinkClick r:id="rId3"/>
              </a:rPr>
              <a:t>softwareengineering.stackexchange.com/questions/135971/when-is-it-not-appropriate-to-use-the-dependency-injection-pattern</a:t>
            </a:r>
            <a:endParaRPr lang="en-US" smtClean="0"/>
          </a:p>
          <a:p>
            <a:pPr marL="285750" indent="-285750">
              <a:buFontTx/>
              <a:buChar char="-"/>
            </a:pPr>
            <a:endParaRPr lang="en-US"/>
          </a:p>
        </p:txBody>
      </p:sp>
      <p:sp>
        <p:nvSpPr>
          <p:cNvPr id="16" name="Text Placeholder 15"/>
          <p:cNvSpPr>
            <a:spLocks noGrp="1"/>
          </p:cNvSpPr>
          <p:nvPr>
            <p:ph type="body" sz="quarter" idx="17"/>
          </p:nvPr>
        </p:nvSpPr>
        <p:spPr/>
        <p:txBody>
          <a:bodyPr/>
          <a:lstStyle/>
          <a:p>
            <a:r>
              <a:rPr lang="en-GB" smtClean="0"/>
              <a:t>Links</a:t>
            </a:r>
            <a:endParaRPr lang="en-US"/>
          </a:p>
        </p:txBody>
      </p:sp>
    </p:spTree>
    <p:extLst>
      <p:ext uri="{BB962C8B-B14F-4D97-AF65-F5344CB8AC3E}">
        <p14:creationId xmlns:p14="http://schemas.microsoft.com/office/powerpoint/2010/main" val="36789201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1830906750"/>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1" kern="1200" smtClean="0">
                          <a:solidFill>
                            <a:srgbClr val="00B050"/>
                          </a:solidFill>
                          <a:effectLst/>
                          <a:latin typeface="+mn-lt"/>
                          <a:ea typeface="+mn-ea"/>
                          <a:cs typeface="+mn-cs"/>
                        </a:rPr>
                        <a:t>Overview (incl SOA</a:t>
                      </a:r>
                      <a:r>
                        <a:rPr lang="en-US" sz="1200" b="1" kern="1200" smtClean="0">
                          <a:solidFill>
                            <a:srgbClr val="00B050"/>
                          </a:solidFill>
                          <a:effectLst/>
                          <a:latin typeface="+mn-lt"/>
                          <a:ea typeface="+mn-ea"/>
                          <a:cs typeface="+mn-cs"/>
                        </a:rPr>
                        <a:t>)</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Contracts,</a:t>
                      </a:r>
                      <a:r>
                        <a:rPr lang="en-US" sz="1200" kern="1200" baseline="0" smtClean="0">
                          <a:solidFill>
                            <a:schemeClr val="dk1"/>
                          </a:solidFill>
                          <a:effectLst/>
                          <a:latin typeface="+mn-lt"/>
                          <a:ea typeface="+mn-ea"/>
                          <a:cs typeface="+mn-cs"/>
                        </a:rPr>
                        <a:t> Hosting</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Proxies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Bindings, Behaviors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Instancing, Concurrency</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5 (15 – 19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014" y="1421310"/>
            <a:ext cx="1646034" cy="1218065"/>
          </a:xfrm>
          <a:prstGeom prst="rect">
            <a:avLst/>
          </a:prstGeom>
        </p:spPr>
      </p:pic>
    </p:spTree>
    <p:extLst>
      <p:ext uri="{BB962C8B-B14F-4D97-AF65-F5344CB8AC3E}">
        <p14:creationId xmlns:p14="http://schemas.microsoft.com/office/powerpoint/2010/main" val="29085570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mtClean="0"/>
              <a:t>Service Oriented Architecture</a:t>
            </a:r>
            <a:endParaRPr lang="en-US"/>
          </a:p>
        </p:txBody>
      </p:sp>
      <p:pic>
        <p:nvPicPr>
          <p:cNvPr id="89090" name="Picture 2" descr="Afbeeldingsresultaat voor service oriented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49" y="836712"/>
            <a:ext cx="9973107" cy="572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846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mtClean="0"/>
              <a:t>Service Oriented Architecture</a:t>
            </a: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62" y="836712"/>
            <a:ext cx="9045724" cy="5326842"/>
          </a:xfrm>
          <a:prstGeom prst="rect">
            <a:avLst/>
          </a:prstGeom>
        </p:spPr>
      </p:pic>
    </p:spTree>
    <p:extLst>
      <p:ext uri="{BB962C8B-B14F-4D97-AF65-F5344CB8AC3E}">
        <p14:creationId xmlns:p14="http://schemas.microsoft.com/office/powerpoint/2010/main" val="2273995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err="1" smtClean="0"/>
              <a:t>Behandeling</a:t>
            </a:r>
            <a:r>
              <a:rPr lang="en-US" smtClean="0"/>
              <a:t> dag-</a:t>
            </a:r>
            <a:r>
              <a:rPr lang="en-US" err="1" smtClean="0"/>
              <a:t>onderwerp</a:t>
            </a:r>
            <a:r>
              <a:rPr lang="en-US" smtClean="0"/>
              <a:t>(</a:t>
            </a:r>
            <a:r>
              <a:rPr lang="en-US" err="1" smtClean="0"/>
              <a:t>en</a:t>
            </a:r>
            <a:r>
              <a:rPr lang="en-US" smtClean="0"/>
              <a:t>)</a:t>
            </a:r>
          </a:p>
          <a:p>
            <a:pPr lvl="1"/>
            <a:r>
              <a:rPr lang="en-US" err="1" smtClean="0"/>
              <a:t>Uitleg</a:t>
            </a:r>
            <a:endParaRPr lang="en-US" smtClean="0"/>
          </a:p>
          <a:p>
            <a:pPr lvl="1"/>
            <a:r>
              <a:rPr lang="en-US" err="1" smtClean="0"/>
              <a:t>Korte</a:t>
            </a:r>
            <a:r>
              <a:rPr lang="en-US" smtClean="0"/>
              <a:t> </a:t>
            </a:r>
            <a:r>
              <a:rPr lang="en-US" err="1" smtClean="0"/>
              <a:t>opdracht</a:t>
            </a:r>
            <a:endParaRPr lang="en-US" smtClean="0"/>
          </a:p>
          <a:p>
            <a:pPr lvl="2"/>
            <a:r>
              <a:rPr lang="en-US" err="1" smtClean="0"/>
              <a:t>Presentatie</a:t>
            </a:r>
            <a:endParaRPr lang="en-US" smtClean="0"/>
          </a:p>
          <a:p>
            <a:pPr lvl="2"/>
            <a:r>
              <a:rPr lang="en-GB" err="1" smtClean="0"/>
              <a:t>Oplossing</a:t>
            </a:r>
            <a:r>
              <a:rPr lang="en-GB" smtClean="0"/>
              <a:t> </a:t>
            </a:r>
            <a:r>
              <a:rPr lang="en-GB" err="1" smtClean="0"/>
              <a:t>maken</a:t>
            </a:r>
            <a:endParaRPr lang="en-US" smtClean="0"/>
          </a:p>
          <a:p>
            <a:pPr lvl="1">
              <a:buNone/>
            </a:pPr>
            <a:endParaRPr lang="en-US" smtClean="0"/>
          </a:p>
          <a:p>
            <a:endParaRPr lang="en-GB"/>
          </a:p>
        </p:txBody>
      </p:sp>
      <p:sp>
        <p:nvSpPr>
          <p:cNvPr id="6" name="Text Placeholder 5"/>
          <p:cNvSpPr>
            <a:spLocks noGrp="1"/>
          </p:cNvSpPr>
          <p:nvPr>
            <p:ph type="body" sz="quarter" idx="12"/>
          </p:nvPr>
        </p:nvSpPr>
        <p:spPr/>
        <p:txBody>
          <a:bodyPr/>
          <a:lstStyle/>
          <a:p>
            <a:r>
              <a:rPr lang="en-GB" err="1" smtClean="0"/>
              <a:t>Ochtend</a:t>
            </a:r>
            <a:endParaRPr lang="en-GB"/>
          </a:p>
        </p:txBody>
      </p:sp>
      <p:sp>
        <p:nvSpPr>
          <p:cNvPr id="7" name="Text Placeholder 6"/>
          <p:cNvSpPr>
            <a:spLocks noGrp="1"/>
          </p:cNvSpPr>
          <p:nvPr>
            <p:ph type="body" sz="quarter" idx="13"/>
          </p:nvPr>
        </p:nvSpPr>
        <p:spPr/>
        <p:txBody>
          <a:bodyPr/>
          <a:lstStyle/>
          <a:p>
            <a:r>
              <a:rPr lang="en-GB" err="1" smtClean="0"/>
              <a:t>Middag</a:t>
            </a:r>
            <a:endParaRPr lang="en-GB" smtClean="0"/>
          </a:p>
        </p:txBody>
      </p:sp>
      <p:sp>
        <p:nvSpPr>
          <p:cNvPr id="4" name="Title 3"/>
          <p:cNvSpPr>
            <a:spLocks noGrp="1"/>
          </p:cNvSpPr>
          <p:nvPr>
            <p:ph type="title"/>
          </p:nvPr>
        </p:nvSpPr>
        <p:spPr/>
        <p:txBody>
          <a:bodyPr/>
          <a:lstStyle/>
          <a:p>
            <a:r>
              <a:rPr lang="en-US" err="1" smtClean="0"/>
              <a:t>Dagindeling</a:t>
            </a:r>
            <a:endParaRPr lang="en-GB"/>
          </a:p>
        </p:txBody>
      </p:sp>
      <p:sp>
        <p:nvSpPr>
          <p:cNvPr id="8" name="Text Placeholder 7"/>
          <p:cNvSpPr>
            <a:spLocks noGrp="1"/>
          </p:cNvSpPr>
          <p:nvPr>
            <p:ph type="body" sz="quarter" idx="14"/>
          </p:nvPr>
        </p:nvSpPr>
        <p:spPr>
          <a:xfrm>
            <a:off x="6474016" y="2205319"/>
            <a:ext cx="5341256" cy="4076234"/>
          </a:xfrm>
        </p:spPr>
        <p:txBody>
          <a:bodyPr/>
          <a:lstStyle/>
          <a:p>
            <a:r>
              <a:rPr lang="en-US" err="1" smtClean="0"/>
              <a:t>Samenwerken</a:t>
            </a:r>
            <a:r>
              <a:rPr lang="en-US" smtClean="0"/>
              <a:t> </a:t>
            </a:r>
            <a:r>
              <a:rPr lang="en-US" err="1" smtClean="0"/>
              <a:t>aan</a:t>
            </a:r>
            <a:r>
              <a:rPr lang="en-US" smtClean="0"/>
              <a:t> </a:t>
            </a:r>
            <a:r>
              <a:rPr lang="en-US" err="1" smtClean="0"/>
              <a:t>grotere</a:t>
            </a:r>
            <a:r>
              <a:rPr lang="en-US" smtClean="0"/>
              <a:t> </a:t>
            </a:r>
            <a:r>
              <a:rPr lang="en-US" err="1" smtClean="0"/>
              <a:t>opdracht</a:t>
            </a:r>
            <a:endParaRPr lang="en-US" smtClean="0"/>
          </a:p>
          <a:p>
            <a:pPr lvl="1"/>
            <a:r>
              <a:rPr lang="en-US" smtClean="0"/>
              <a:t>Scrum meetings</a:t>
            </a:r>
          </a:p>
          <a:p>
            <a:pPr lvl="2"/>
            <a:r>
              <a:rPr lang="en-GB" err="1" smtClean="0"/>
              <a:t>Maandag</a:t>
            </a:r>
            <a:r>
              <a:rPr lang="en-GB" smtClean="0"/>
              <a:t>: Sprint Planning</a:t>
            </a:r>
          </a:p>
          <a:p>
            <a:pPr lvl="2"/>
            <a:r>
              <a:rPr lang="en-GB" err="1" smtClean="0"/>
              <a:t>Iedere</a:t>
            </a:r>
            <a:r>
              <a:rPr lang="en-GB" smtClean="0"/>
              <a:t> </a:t>
            </a:r>
            <a:r>
              <a:rPr lang="en-GB" err="1" smtClean="0"/>
              <a:t>andere</a:t>
            </a:r>
            <a:r>
              <a:rPr lang="en-GB" smtClean="0"/>
              <a:t> dag: Daily </a:t>
            </a:r>
            <a:r>
              <a:rPr lang="en-GB" err="1" smtClean="0"/>
              <a:t>Standup</a:t>
            </a:r>
            <a:endParaRPr lang="en-GB" smtClean="0"/>
          </a:p>
          <a:p>
            <a:pPr lvl="2"/>
            <a:r>
              <a:rPr lang="en-GB" err="1" smtClean="0"/>
              <a:t>Vrijdag</a:t>
            </a:r>
            <a:r>
              <a:rPr lang="en-GB" smtClean="0"/>
              <a:t>: Sprint Review</a:t>
            </a:r>
          </a:p>
          <a:p>
            <a:pPr lvl="2"/>
            <a:r>
              <a:rPr lang="en-GB" err="1" smtClean="0"/>
              <a:t>Vrijdag</a:t>
            </a:r>
            <a:r>
              <a:rPr lang="en-GB" smtClean="0"/>
              <a:t>: Retrospective</a:t>
            </a:r>
          </a:p>
          <a:p>
            <a:pPr lvl="1"/>
            <a:r>
              <a:rPr lang="en-GB" smtClean="0"/>
              <a:t>SOLID &amp; Clean</a:t>
            </a:r>
            <a:endParaRPr lang="en-US" smtClean="0"/>
          </a:p>
          <a:p>
            <a:endParaRPr lang="en-GB"/>
          </a:p>
        </p:txBody>
      </p:sp>
      <p:cxnSp>
        <p:nvCxnSpPr>
          <p:cNvPr id="14" name="Straight Connector 13"/>
          <p:cNvCxnSpPr/>
          <p:nvPr/>
        </p:nvCxnSpPr>
        <p:spPr>
          <a:xfrm>
            <a:off x="6021311" y="2205319"/>
            <a:ext cx="0" cy="4076234"/>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mtClean="0"/>
              <a:t>Service Oriented Architecture</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49" y="836712"/>
            <a:ext cx="9181019" cy="5686364"/>
          </a:xfrm>
          <a:prstGeom prst="rect">
            <a:avLst/>
          </a:prstGeom>
        </p:spPr>
      </p:pic>
    </p:spTree>
    <p:extLst>
      <p:ext uri="{BB962C8B-B14F-4D97-AF65-F5344CB8AC3E}">
        <p14:creationId xmlns:p14="http://schemas.microsoft.com/office/powerpoint/2010/main" val="485184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WCF Architecture</a:t>
            </a:r>
            <a:endParaRPr lang="en-US"/>
          </a:p>
        </p:txBody>
      </p:sp>
      <p:pic>
        <p:nvPicPr>
          <p:cNvPr id="90114" name="Picture 2" descr="Afbeeldingsresultaat voor wcf architecture pipe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856" y="260648"/>
            <a:ext cx="6410325" cy="641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020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458863270"/>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0" kern="1200" smtClean="0">
                          <a:solidFill>
                            <a:schemeClr val="tx1"/>
                          </a:solidFill>
                          <a:effectLst/>
                          <a:latin typeface="+mn-lt"/>
                          <a:ea typeface="+mn-ea"/>
                          <a:cs typeface="+mn-cs"/>
                        </a:rPr>
                        <a:t>Overview (incl SOA</a:t>
                      </a:r>
                      <a:r>
                        <a:rPr lang="en-US" sz="1200" b="0" kern="1200" smtClean="0">
                          <a:solidFill>
                            <a:schemeClr val="tx1"/>
                          </a:solidFill>
                          <a:effectLst/>
                          <a:latin typeface="+mn-lt"/>
                          <a:ea typeface="+mn-ea"/>
                          <a:cs typeface="+mn-cs"/>
                        </a:rPr>
                        <a:t>)</a:t>
                      </a:r>
                      <a:endParaRPr lang="en-US" sz="1200" b="0" kern="1200" smtClean="0">
                        <a:solidFill>
                          <a:schemeClr val="tx1"/>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smtClean="0">
                          <a:solidFill>
                            <a:srgbClr val="00B050"/>
                          </a:solidFill>
                          <a:effectLst/>
                          <a:latin typeface="+mn-lt"/>
                          <a:ea typeface="+mn-ea"/>
                          <a:cs typeface="+mn-cs"/>
                        </a:rPr>
                        <a:t>Contracts,</a:t>
                      </a:r>
                      <a:r>
                        <a:rPr lang="en-US" sz="1200" b="1" kern="1200" baseline="0" smtClean="0">
                          <a:solidFill>
                            <a:srgbClr val="00B050"/>
                          </a:solidFill>
                          <a:effectLst/>
                          <a:latin typeface="+mn-lt"/>
                          <a:ea typeface="+mn-ea"/>
                          <a:cs typeface="+mn-cs"/>
                        </a:rPr>
                        <a:t> Hosting</a:t>
                      </a:r>
                      <a:r>
                        <a:rPr lang="en-US" sz="1200" b="1" kern="1200" smtClean="0">
                          <a:solidFill>
                            <a:srgbClr val="00B050"/>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Proxies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Bindings, Behaviors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Instancing, Concurrency</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5 (15 – 19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014" y="1421310"/>
            <a:ext cx="1646034" cy="1218065"/>
          </a:xfrm>
          <a:prstGeom prst="rect">
            <a:avLst/>
          </a:prstGeom>
        </p:spPr>
      </p:pic>
    </p:spTree>
    <p:extLst>
      <p:ext uri="{BB962C8B-B14F-4D97-AF65-F5344CB8AC3E}">
        <p14:creationId xmlns:p14="http://schemas.microsoft.com/office/powerpoint/2010/main" val="15516246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816264803"/>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0" kern="1200" smtClean="0">
                          <a:solidFill>
                            <a:schemeClr val="tx1"/>
                          </a:solidFill>
                          <a:effectLst/>
                          <a:latin typeface="+mn-lt"/>
                          <a:ea typeface="+mn-ea"/>
                          <a:cs typeface="+mn-cs"/>
                        </a:rPr>
                        <a:t>Overview (incl SOA</a:t>
                      </a:r>
                      <a:r>
                        <a:rPr lang="en-US" sz="1200" b="0" kern="1200" smtClean="0">
                          <a:solidFill>
                            <a:schemeClr val="tx1"/>
                          </a:solidFill>
                          <a:effectLst/>
                          <a:latin typeface="+mn-lt"/>
                          <a:ea typeface="+mn-ea"/>
                          <a:cs typeface="+mn-cs"/>
                        </a:rPr>
                        <a:t>)</a:t>
                      </a:r>
                      <a:endParaRPr lang="en-US" sz="1200" b="0" kern="1200" smtClean="0">
                        <a:solidFill>
                          <a:schemeClr val="tx1"/>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smtClean="0">
                          <a:solidFill>
                            <a:schemeClr val="tx1"/>
                          </a:solidFill>
                          <a:effectLst/>
                          <a:latin typeface="+mn-lt"/>
                          <a:ea typeface="+mn-ea"/>
                          <a:cs typeface="+mn-cs"/>
                        </a:rPr>
                        <a:t>Contracts,</a:t>
                      </a:r>
                      <a:r>
                        <a:rPr lang="en-US" sz="1200" b="0" kern="1200" baseline="0" smtClean="0">
                          <a:solidFill>
                            <a:schemeClr val="tx1"/>
                          </a:solidFill>
                          <a:effectLst/>
                          <a:latin typeface="+mn-lt"/>
                          <a:ea typeface="+mn-ea"/>
                          <a:cs typeface="+mn-cs"/>
                        </a:rPr>
                        <a:t> Hosting</a:t>
                      </a:r>
                      <a:r>
                        <a:rPr lang="en-US" sz="1200" b="0" kern="1200" smtClean="0">
                          <a:solidFill>
                            <a:schemeClr val="tx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Proxies</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Bindings, Behaviors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Instancing, Concurrency</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5 (15 – 19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014" y="1421310"/>
            <a:ext cx="1646034" cy="1218065"/>
          </a:xfrm>
          <a:prstGeom prst="rect">
            <a:avLst/>
          </a:prstGeom>
        </p:spPr>
      </p:pic>
    </p:spTree>
    <p:extLst>
      <p:ext uri="{BB962C8B-B14F-4D97-AF65-F5344CB8AC3E}">
        <p14:creationId xmlns:p14="http://schemas.microsoft.com/office/powerpoint/2010/main" val="18376722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83616893"/>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0" kern="1200" smtClean="0">
                          <a:solidFill>
                            <a:schemeClr val="tx1"/>
                          </a:solidFill>
                          <a:effectLst/>
                          <a:latin typeface="+mn-lt"/>
                          <a:ea typeface="+mn-ea"/>
                          <a:cs typeface="+mn-cs"/>
                        </a:rPr>
                        <a:t>Overview (incl SOA</a:t>
                      </a:r>
                      <a:r>
                        <a:rPr lang="en-US" sz="1200" b="0" kern="1200" smtClean="0">
                          <a:solidFill>
                            <a:schemeClr val="tx1"/>
                          </a:solidFill>
                          <a:effectLst/>
                          <a:latin typeface="+mn-lt"/>
                          <a:ea typeface="+mn-ea"/>
                          <a:cs typeface="+mn-cs"/>
                        </a:rPr>
                        <a:t>)</a:t>
                      </a:r>
                      <a:endParaRPr lang="en-US" sz="1200" b="0" kern="1200" smtClean="0">
                        <a:solidFill>
                          <a:schemeClr val="tx1"/>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smtClean="0">
                          <a:solidFill>
                            <a:schemeClr val="tx1"/>
                          </a:solidFill>
                          <a:effectLst/>
                          <a:latin typeface="+mn-lt"/>
                          <a:ea typeface="+mn-ea"/>
                          <a:cs typeface="+mn-cs"/>
                        </a:rPr>
                        <a:t>Contracts,</a:t>
                      </a:r>
                      <a:r>
                        <a:rPr lang="en-US" sz="1200" b="0" kern="1200" baseline="0" smtClean="0">
                          <a:solidFill>
                            <a:schemeClr val="tx1"/>
                          </a:solidFill>
                          <a:effectLst/>
                          <a:latin typeface="+mn-lt"/>
                          <a:ea typeface="+mn-ea"/>
                          <a:cs typeface="+mn-cs"/>
                        </a:rPr>
                        <a:t> Hosting</a:t>
                      </a:r>
                      <a:r>
                        <a:rPr lang="en-US" sz="1200" b="0" kern="1200" smtClean="0">
                          <a:solidFill>
                            <a:schemeClr val="tx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Proxies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Bindings, Behaviors</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Instancing, Concurrency</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5 (15 – 19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014" y="1421310"/>
            <a:ext cx="1646034" cy="1218065"/>
          </a:xfrm>
          <a:prstGeom prst="rect">
            <a:avLst/>
          </a:prstGeom>
        </p:spPr>
      </p:pic>
    </p:spTree>
    <p:extLst>
      <p:ext uri="{BB962C8B-B14F-4D97-AF65-F5344CB8AC3E}">
        <p14:creationId xmlns:p14="http://schemas.microsoft.com/office/powerpoint/2010/main" val="19566287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3295764429"/>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0" kern="1200" smtClean="0">
                          <a:solidFill>
                            <a:schemeClr val="tx1"/>
                          </a:solidFill>
                          <a:effectLst/>
                          <a:latin typeface="+mn-lt"/>
                          <a:ea typeface="+mn-ea"/>
                          <a:cs typeface="+mn-cs"/>
                        </a:rPr>
                        <a:t>Overview (incl SOA</a:t>
                      </a:r>
                      <a:r>
                        <a:rPr lang="en-US" sz="1200" b="0" kern="1200" smtClean="0">
                          <a:solidFill>
                            <a:schemeClr val="tx1"/>
                          </a:solidFill>
                          <a:effectLst/>
                          <a:latin typeface="+mn-lt"/>
                          <a:ea typeface="+mn-ea"/>
                          <a:cs typeface="+mn-cs"/>
                        </a:rPr>
                        <a:t>)</a:t>
                      </a:r>
                      <a:endParaRPr lang="en-US" sz="1200" b="0" kern="1200" smtClean="0">
                        <a:solidFill>
                          <a:schemeClr val="tx1"/>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smtClean="0">
                          <a:solidFill>
                            <a:schemeClr val="tx1"/>
                          </a:solidFill>
                          <a:effectLst/>
                          <a:latin typeface="+mn-lt"/>
                          <a:ea typeface="+mn-ea"/>
                          <a:cs typeface="+mn-cs"/>
                        </a:rPr>
                        <a:t>Contracts,</a:t>
                      </a:r>
                      <a:r>
                        <a:rPr lang="en-US" sz="1200" b="0" kern="1200" baseline="0" smtClean="0">
                          <a:solidFill>
                            <a:schemeClr val="tx1"/>
                          </a:solidFill>
                          <a:effectLst/>
                          <a:latin typeface="+mn-lt"/>
                          <a:ea typeface="+mn-ea"/>
                          <a:cs typeface="+mn-cs"/>
                        </a:rPr>
                        <a:t> Hosting</a:t>
                      </a:r>
                      <a:r>
                        <a:rPr lang="en-US" sz="1200" b="0" kern="1200" smtClean="0">
                          <a:solidFill>
                            <a:schemeClr val="tx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Proxies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Bindings, Behaviors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Instancing, Concurrency</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5 (15 – 19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014" y="1421310"/>
            <a:ext cx="1646034" cy="1218065"/>
          </a:xfrm>
          <a:prstGeom prst="rect">
            <a:avLst/>
          </a:prstGeom>
        </p:spPr>
      </p:pic>
    </p:spTree>
    <p:extLst>
      <p:ext uri="{BB962C8B-B14F-4D97-AF65-F5344CB8AC3E}">
        <p14:creationId xmlns:p14="http://schemas.microsoft.com/office/powerpoint/2010/main" val="12162653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156665" y="2705465"/>
            <a:ext cx="3297130" cy="432048"/>
          </a:xfrm>
        </p:spPr>
        <p:txBody>
          <a:bodyPr/>
          <a:lstStyle/>
          <a:p>
            <a:r>
              <a:rPr lang="en-GB" sz="2800" b="1" smtClean="0"/>
              <a:t>WPF &amp; WCF</a:t>
            </a:r>
            <a:endParaRPr lang="en-GB" sz="2800" b="1"/>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1491193419"/>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1" kern="1200" smtClean="0">
                          <a:solidFill>
                            <a:srgbClr val="00B050"/>
                          </a:solidFill>
                          <a:effectLst/>
                          <a:latin typeface="+mn-lt"/>
                          <a:ea typeface="+mn-ea"/>
                          <a:cs typeface="+mn-cs"/>
                        </a:rPr>
                        <a:t>Transactions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smtClean="0"/>
                        <a:t>Faults, Exceptions</a:t>
                      </a:r>
                      <a:r>
                        <a:rPr lang="en-US" sz="1200" smtClean="0">
                          <a:effectLst/>
                        </a:rPr>
                        <a:t> </a:t>
                      </a:r>
                      <a:r>
                        <a:rPr lang="en-US" sz="1200" kern="1200" smtClean="0">
                          <a:solidFill>
                            <a:schemeClr val="dk1"/>
                          </a:solidFill>
                          <a:effectLst/>
                          <a:latin typeface="+mn-lt"/>
                          <a:ea typeface="+mn-ea"/>
                          <a:cs typeface="+mn-cs"/>
                        </a:rPr>
                        <a: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Operations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Security</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Refactoring, bespreken opdracht</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6 (22 – 26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955" y="1546478"/>
            <a:ext cx="1866517" cy="1053848"/>
          </a:xfrm>
          <a:prstGeom prst="rect">
            <a:avLst/>
          </a:prstGeom>
        </p:spPr>
      </p:pic>
    </p:spTree>
    <p:extLst>
      <p:ext uri="{BB962C8B-B14F-4D97-AF65-F5344CB8AC3E}">
        <p14:creationId xmlns:p14="http://schemas.microsoft.com/office/powerpoint/2010/main" val="36451887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156665" y="2705465"/>
            <a:ext cx="3297130" cy="432048"/>
          </a:xfrm>
        </p:spPr>
        <p:txBody>
          <a:bodyPr/>
          <a:lstStyle/>
          <a:p>
            <a:r>
              <a:rPr lang="en-GB" sz="2800" b="1" smtClean="0"/>
              <a:t>WPF &amp; WCF</a:t>
            </a:r>
            <a:endParaRPr lang="en-GB" sz="2800" b="1"/>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1425886279"/>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0" kern="1200" smtClean="0">
                          <a:solidFill>
                            <a:schemeClr val="tx1"/>
                          </a:solidFill>
                          <a:effectLst/>
                          <a:latin typeface="+mn-lt"/>
                          <a:ea typeface="+mn-ea"/>
                          <a:cs typeface="+mn-cs"/>
                        </a:rPr>
                        <a:t>Transactions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1" smtClean="0">
                          <a:solidFill>
                            <a:srgbClr val="00B050"/>
                          </a:solidFill>
                        </a:rPr>
                        <a:t>Faults, Exceptions</a:t>
                      </a:r>
                      <a:r>
                        <a:rPr lang="en-US" sz="1200" b="1" smtClean="0">
                          <a:solidFill>
                            <a:srgbClr val="00B050"/>
                          </a:solidFill>
                          <a:effectLst/>
                        </a:rPr>
                        <a:t> </a:t>
                      </a:r>
                      <a:r>
                        <a:rPr lang="en-US" sz="1200" b="1" kern="1200" smtClean="0">
                          <a:solidFill>
                            <a:srgbClr val="00B050"/>
                          </a:solidFill>
                          <a:effectLst/>
                          <a:latin typeface="+mn-lt"/>
                          <a:ea typeface="+mn-ea"/>
                          <a:cs typeface="+mn-cs"/>
                        </a:rPr>
                        <a: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Operations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Security</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Refactoring, bespreken opdracht</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6 (22 – 26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955" y="1546478"/>
            <a:ext cx="1866517" cy="1053848"/>
          </a:xfrm>
          <a:prstGeom prst="rect">
            <a:avLst/>
          </a:prstGeom>
        </p:spPr>
      </p:pic>
    </p:spTree>
    <p:extLst>
      <p:ext uri="{BB962C8B-B14F-4D97-AF65-F5344CB8AC3E}">
        <p14:creationId xmlns:p14="http://schemas.microsoft.com/office/powerpoint/2010/main" val="17396969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GB" smtClean="0"/>
              <a:t>Faults &amp; Exceptions</a:t>
            </a:r>
            <a:endParaRPr lang="en-US"/>
          </a:p>
        </p:txBody>
      </p:sp>
      <p:sp>
        <p:nvSpPr>
          <p:cNvPr id="7" name="TextBox 6"/>
          <p:cNvSpPr txBox="1"/>
          <p:nvPr/>
        </p:nvSpPr>
        <p:spPr>
          <a:xfrm>
            <a:off x="407368" y="188640"/>
            <a:ext cx="6624736" cy="923330"/>
          </a:xfrm>
          <a:prstGeom prst="rect">
            <a:avLst/>
          </a:prstGeom>
          <a:noFill/>
        </p:spPr>
        <p:txBody>
          <a:bodyPr wrap="square" rtlCol="0">
            <a:spAutoFit/>
          </a:bodyPr>
          <a:lstStyle/>
          <a:p>
            <a:r>
              <a:rPr lang="en-US" smtClean="0"/>
              <a:t>Using proxy: https</a:t>
            </a:r>
            <a:r>
              <a:rPr lang="en-US"/>
              <a:t>://www.codeproject.com/Articles/74129/The-Proper-Use-and-Disposal-of-WCF-Channels-or-Com</a:t>
            </a:r>
          </a:p>
        </p:txBody>
      </p:sp>
    </p:spTree>
    <p:extLst>
      <p:ext uri="{BB962C8B-B14F-4D97-AF65-F5344CB8AC3E}">
        <p14:creationId xmlns:p14="http://schemas.microsoft.com/office/powerpoint/2010/main" val="3285928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156665" y="2705465"/>
            <a:ext cx="3297130" cy="432048"/>
          </a:xfrm>
        </p:spPr>
        <p:txBody>
          <a:bodyPr/>
          <a:lstStyle/>
          <a:p>
            <a:r>
              <a:rPr lang="en-GB" sz="2800" b="1" smtClean="0"/>
              <a:t>WPF &amp; WCF</a:t>
            </a:r>
            <a:endParaRPr lang="en-GB" sz="2800" b="1"/>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3646519309"/>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0" kern="1200" smtClean="0">
                          <a:solidFill>
                            <a:schemeClr val="tx1"/>
                          </a:solidFill>
                          <a:effectLst/>
                          <a:latin typeface="+mn-lt"/>
                          <a:ea typeface="+mn-ea"/>
                          <a:cs typeface="+mn-cs"/>
                        </a:rPr>
                        <a:t>Transactions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smtClean="0"/>
                        <a:t>Faults, Exceptions</a:t>
                      </a:r>
                      <a:r>
                        <a:rPr lang="en-US" sz="1200" smtClean="0">
                          <a:effectLst/>
                        </a:rPr>
                        <a:t> </a:t>
                      </a:r>
                      <a:r>
                        <a:rPr lang="en-US" sz="1200" kern="1200" smtClean="0">
                          <a:solidFill>
                            <a:schemeClr val="dk1"/>
                          </a:solidFill>
                          <a:effectLst/>
                          <a:latin typeface="+mn-lt"/>
                          <a:ea typeface="+mn-ea"/>
                          <a:cs typeface="+mn-cs"/>
                        </a:rPr>
                        <a: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1" kern="1200" smtClean="0">
                          <a:solidFill>
                            <a:srgbClr val="00B050"/>
                          </a:solidFill>
                          <a:effectLst/>
                          <a:latin typeface="+mn-lt"/>
                          <a:ea typeface="+mn-ea"/>
                          <a:cs typeface="+mn-cs"/>
                        </a:rPr>
                        <a:t>Operations</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Security</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Refactoring, bespreken opdracht</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6 (22 – 26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955" y="1546478"/>
            <a:ext cx="1866517" cy="1053848"/>
          </a:xfrm>
          <a:prstGeom prst="rect">
            <a:avLst/>
          </a:prstGeom>
        </p:spPr>
      </p:pic>
    </p:spTree>
    <p:extLst>
      <p:ext uri="{BB962C8B-B14F-4D97-AF65-F5344CB8AC3E}">
        <p14:creationId xmlns:p14="http://schemas.microsoft.com/office/powerpoint/2010/main" val="36628198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2091965105"/>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Basis-concepten: VS, github, Trello (scrum board), syntax  , Nuget, nieuwe features C# 6 en 7)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OOP, Interfaces, structs, Datastructuren, Generics </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Geheugengebruik (CLI, GC), Extension Methods, Recursion</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Design Patterns,</a:t>
                      </a:r>
                      <a:r>
                        <a:rPr lang="pt-PT" sz="1200" baseline="0" smtClean="0"/>
                        <a:t> (Unit) Tests/TDD</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Design Patterns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1 (4 – 8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42319551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156665" y="2705465"/>
            <a:ext cx="3297130" cy="432048"/>
          </a:xfrm>
        </p:spPr>
        <p:txBody>
          <a:bodyPr/>
          <a:lstStyle/>
          <a:p>
            <a:r>
              <a:rPr lang="en-GB" sz="2800" b="1" smtClean="0"/>
              <a:t>WPF &amp; WCF</a:t>
            </a:r>
            <a:endParaRPr lang="en-GB" sz="2800" b="1"/>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3339594018"/>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0" kern="1200" smtClean="0">
                          <a:solidFill>
                            <a:schemeClr val="tx1"/>
                          </a:solidFill>
                          <a:effectLst/>
                          <a:latin typeface="+mn-lt"/>
                          <a:ea typeface="+mn-ea"/>
                          <a:cs typeface="+mn-cs"/>
                        </a:rPr>
                        <a:t>Transactions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smtClean="0"/>
                        <a:t>Faults, Exceptions</a:t>
                      </a:r>
                      <a:r>
                        <a:rPr lang="en-US" sz="1200" smtClean="0">
                          <a:effectLst/>
                        </a:rPr>
                        <a:t> </a:t>
                      </a:r>
                      <a:r>
                        <a:rPr lang="en-US" sz="1200" kern="1200" smtClean="0">
                          <a:solidFill>
                            <a:schemeClr val="dk1"/>
                          </a:solidFill>
                          <a:effectLst/>
                          <a:latin typeface="+mn-lt"/>
                          <a:ea typeface="+mn-ea"/>
                          <a:cs typeface="+mn-cs"/>
                        </a:rPr>
                        <a: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Operations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Security</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Refactoring, bespreken opdracht</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6 (22 – 26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955" y="1546478"/>
            <a:ext cx="1866517" cy="1053848"/>
          </a:xfrm>
          <a:prstGeom prst="rect">
            <a:avLst/>
          </a:prstGeom>
        </p:spPr>
      </p:pic>
    </p:spTree>
    <p:extLst>
      <p:ext uri="{BB962C8B-B14F-4D97-AF65-F5344CB8AC3E}">
        <p14:creationId xmlns:p14="http://schemas.microsoft.com/office/powerpoint/2010/main" val="36058720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156665" y="2705465"/>
            <a:ext cx="3297130" cy="432048"/>
          </a:xfrm>
        </p:spPr>
        <p:txBody>
          <a:bodyPr/>
          <a:lstStyle/>
          <a:p>
            <a:r>
              <a:rPr lang="en-GB" sz="2800" b="1" smtClean="0"/>
              <a:t>WPF &amp; WCF</a:t>
            </a:r>
            <a:endParaRPr lang="en-GB" sz="2800" b="1"/>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2607034808"/>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b="0" kern="1200" smtClean="0">
                          <a:solidFill>
                            <a:schemeClr val="tx1"/>
                          </a:solidFill>
                          <a:effectLst/>
                          <a:latin typeface="+mn-lt"/>
                          <a:ea typeface="+mn-ea"/>
                          <a:cs typeface="+mn-cs"/>
                        </a:rPr>
                        <a:t>Transactions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smtClean="0"/>
                        <a:t>Faults, Exceptions</a:t>
                      </a:r>
                      <a:r>
                        <a:rPr lang="en-US" sz="1200" smtClean="0">
                          <a:effectLst/>
                        </a:rPr>
                        <a:t> </a:t>
                      </a:r>
                      <a:r>
                        <a:rPr lang="en-US" sz="1200" kern="1200" smtClean="0">
                          <a:solidFill>
                            <a:schemeClr val="dk1"/>
                          </a:solidFill>
                          <a:effectLst/>
                          <a:latin typeface="+mn-lt"/>
                          <a:ea typeface="+mn-ea"/>
                          <a:cs typeface="+mn-cs"/>
                        </a:rPr>
                        <a: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Operations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Security</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b="1" smtClean="0">
                          <a:solidFill>
                            <a:srgbClr val="00B050"/>
                          </a:solidFill>
                        </a:rPr>
                        <a:t>Refactoring, bespreken opdracht</a:t>
                      </a:r>
                      <a:endParaRPr lang="pt-PT" sz="1200" b="1">
                        <a:solidFill>
                          <a:srgbClr val="00B05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6 (22 – 26 januari)</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955" y="1546478"/>
            <a:ext cx="1866517" cy="1053848"/>
          </a:xfrm>
          <a:prstGeom prst="rect">
            <a:avLst/>
          </a:prstGeom>
        </p:spPr>
      </p:pic>
    </p:spTree>
    <p:extLst>
      <p:ext uri="{BB962C8B-B14F-4D97-AF65-F5344CB8AC3E}">
        <p14:creationId xmlns:p14="http://schemas.microsoft.com/office/powerpoint/2010/main" val="3243979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2077887003"/>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Asynchroon, Threading, Locks, Callbacks</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Anonyms,</a:t>
                      </a:r>
                      <a:r>
                        <a:rPr lang="en-US" sz="1200" kern="1200" baseline="0" smtClean="0">
                          <a:solidFill>
                            <a:schemeClr val="dk1"/>
                          </a:solidFill>
                          <a:effectLst/>
                          <a:latin typeface="+mn-lt"/>
                          <a:ea typeface="+mn-ea"/>
                          <a:cs typeface="+mn-cs"/>
                        </a:rPr>
                        <a:t> Lambda, Linq</a:t>
                      </a:r>
                      <a:r>
                        <a:rPr lang="en-US" sz="1200" smtClean="0">
                          <a:effectLst/>
                        </a:rPr>
                        <a:t> </a:t>
                      </a:r>
                      <a:r>
                        <a:rPr lang="en-US" sz="1200" kern="1200" smtClean="0">
                          <a:solidFill>
                            <a:schemeClr val="dk1"/>
                          </a:solidFill>
                          <a:effectLst/>
                          <a:latin typeface="+mn-lt"/>
                          <a:ea typeface="+mn-ea"/>
                          <a:cs typeface="+mn-cs"/>
                        </a:rPr>
                        <a:t> </a:t>
                      </a: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Observables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Unit testing, Refactoring</a:t>
                      </a:r>
                      <a:r>
                        <a:rPr lang="pt-PT" sz="1200" baseline="0" smtClean="0"/>
                        <a:t> (incl SOLID &amp; Clean Coding)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Samen</a:t>
                      </a:r>
                      <a:r>
                        <a:rPr lang="pt-PT" sz="1200" baseline="0" smtClean="0"/>
                        <a:t> doorlopen opdracht + refactoring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2 (11 – 15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742" y="986060"/>
            <a:ext cx="2194577" cy="2194577"/>
          </a:xfrm>
          <a:prstGeom prst="rect">
            <a:avLst/>
          </a:prstGeom>
        </p:spPr>
      </p:pic>
    </p:spTree>
    <p:extLst>
      <p:ext uri="{BB962C8B-B14F-4D97-AF65-F5344CB8AC3E}">
        <p14:creationId xmlns:p14="http://schemas.microsoft.com/office/powerpoint/2010/main" val="1708691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Weekindeling</a:t>
            </a:r>
            <a:endParaRPr lang="en-GB"/>
          </a:p>
        </p:txBody>
      </p:sp>
      <p:sp>
        <p:nvSpPr>
          <p:cNvPr id="33" name="Text Placeholder 32"/>
          <p:cNvSpPr>
            <a:spLocks noGrp="1"/>
          </p:cNvSpPr>
          <p:nvPr>
            <p:ph type="body" sz="quarter" idx="12"/>
          </p:nvPr>
        </p:nvSpPr>
        <p:spPr>
          <a:xfrm>
            <a:off x="7896530" y="2944646"/>
            <a:ext cx="3297130" cy="1869841"/>
          </a:xfrm>
        </p:spPr>
        <p:txBody>
          <a:bodyPr/>
          <a:lstStyle/>
          <a:p>
            <a:endParaRPr lang="pt-PT" sz="3600" b="1" smtClean="0"/>
          </a:p>
          <a:p>
            <a:endParaRPr lang="en-GB" smtClean="0"/>
          </a:p>
          <a:p>
            <a:endParaRPr lang="en-GB"/>
          </a:p>
        </p:txBody>
      </p:sp>
      <p:graphicFrame>
        <p:nvGraphicFramePr>
          <p:cNvPr id="34" name="Table Placeholder 11">
            <a:extLst>
              <a:ext uri="{FF2B5EF4-FFF2-40B4-BE49-F238E27FC236}">
                <a16:creationId xmlns:a16="http://schemas.microsoft.com/office/drawing/2014/main" xmlns="" id="{4A57E409-926F-46F8-9CC3-BF45743D4C9F}"/>
              </a:ext>
            </a:extLst>
          </p:cNvPr>
          <p:cNvGraphicFramePr>
            <a:graphicFrameLocks/>
          </p:cNvGraphicFramePr>
          <p:nvPr>
            <p:extLst>
              <p:ext uri="{D42A27DB-BD31-4B8C-83A1-F6EECF244321}">
                <p14:modId xmlns:p14="http://schemas.microsoft.com/office/powerpoint/2010/main" val="3366310064"/>
              </p:ext>
            </p:extLst>
          </p:nvPr>
        </p:nvGraphicFramePr>
        <p:xfrm>
          <a:off x="698410" y="1602055"/>
          <a:ext cx="5541606" cy="4823026"/>
        </p:xfrm>
        <a:graphic>
          <a:graphicData uri="http://schemas.openxmlformats.org/drawingml/2006/table">
            <a:tbl>
              <a:tblPr firstRow="1" bandRow="1">
                <a:tableStyleId>{5C22544A-7EE6-4342-B048-85BDC9FD1C3A}</a:tableStyleId>
              </a:tblPr>
              <a:tblGrid>
                <a:gridCol w="1314053">
                  <a:extLst>
                    <a:ext uri="{9D8B030D-6E8A-4147-A177-3AD203B41FA5}">
                      <a16:colId xmlns:a16="http://schemas.microsoft.com/office/drawing/2014/main" xmlns="" val="4035871393"/>
                    </a:ext>
                  </a:extLst>
                </a:gridCol>
                <a:gridCol w="4227553">
                  <a:extLst>
                    <a:ext uri="{9D8B030D-6E8A-4147-A177-3AD203B41FA5}">
                      <a16:colId xmlns:a16="http://schemas.microsoft.com/office/drawing/2014/main" xmlns="" val="2800999230"/>
                    </a:ext>
                  </a:extLst>
                </a:gridCol>
              </a:tblGrid>
              <a:tr h="719336">
                <a:tc>
                  <a:txBody>
                    <a:bodyPr/>
                    <a:lstStyle/>
                    <a:p>
                      <a:pPr algn="l"/>
                      <a:r>
                        <a:rPr lang="en-US" sz="1200" smtClean="0"/>
                        <a:t>Dag</a:t>
                      </a:r>
                      <a:endParaRPr lang="en-US" sz="1200">
                        <a:latin typeface="+mj-lt"/>
                      </a:endParaRPr>
                    </a:p>
                  </a:txBody>
                  <a:tcPr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smtClean="0"/>
                        <a:t>Onderwerp</a:t>
                      </a:r>
                      <a:endParaRPr lang="en-US" sz="1200">
                        <a:latin typeface="+mj-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22849599"/>
                  </a:ext>
                </a:extLst>
              </a:tr>
              <a:tr h="820738">
                <a:tc>
                  <a:txBody>
                    <a:bodyPr/>
                    <a:lstStyle/>
                    <a:p>
                      <a:pPr algn="l"/>
                      <a:r>
                        <a:rPr lang="en-US" sz="1200" b="1" smtClean="0">
                          <a:solidFill>
                            <a:schemeClr val="bg1"/>
                          </a:solidFill>
                        </a:rPr>
                        <a:t>Maandag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en-US" sz="1200" kern="1200" smtClean="0">
                          <a:solidFill>
                            <a:schemeClr val="dk1"/>
                          </a:solidFill>
                          <a:effectLst/>
                          <a:latin typeface="+mn-lt"/>
                          <a:ea typeface="+mn-ea"/>
                          <a:cs typeface="+mn-cs"/>
                        </a:rPr>
                        <a:t>Overview (intro</a:t>
                      </a:r>
                      <a:r>
                        <a:rPr lang="en-US" sz="1200" kern="1200" baseline="0" smtClean="0">
                          <a:solidFill>
                            <a:schemeClr val="dk1"/>
                          </a:solidFill>
                          <a:effectLst/>
                          <a:latin typeface="+mn-lt"/>
                          <a:ea typeface="+mn-ea"/>
                          <a:cs typeface="+mn-cs"/>
                        </a:rPr>
                        <a:t> MVVM)</a:t>
                      </a:r>
                      <a:endParaRPr lang="en-US" sz="1200" kern="1200" smtClean="0">
                        <a:solidFill>
                          <a:schemeClr val="dk1"/>
                        </a:solidFill>
                        <a:effectLst/>
                        <a:latin typeface="+mn-lt"/>
                        <a:ea typeface="+mn-ea"/>
                        <a:cs typeface="+mn-cs"/>
                      </a:endParaRPr>
                    </a:p>
                    <a:p>
                      <a:pPr algn="l"/>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25510702"/>
                  </a:ext>
                </a:extLst>
              </a:tr>
              <a:tr h="820738">
                <a:tc>
                  <a:txBody>
                    <a:bodyPr/>
                    <a:lstStyle/>
                    <a:p>
                      <a:pPr algn="l"/>
                      <a:r>
                        <a:rPr lang="en-US" sz="1200" b="1" smtClean="0">
                          <a:solidFill>
                            <a:schemeClr val="bg1"/>
                          </a:solidFill>
                        </a:rPr>
                        <a:t>Dinsdag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Data binding</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785090195"/>
                  </a:ext>
                </a:extLst>
              </a:tr>
              <a:tr h="820738">
                <a:tc>
                  <a:txBody>
                    <a:bodyPr/>
                    <a:lstStyle/>
                    <a:p>
                      <a:pPr algn="l"/>
                      <a:r>
                        <a:rPr lang="en-US" sz="1200" b="1" smtClean="0">
                          <a:solidFill>
                            <a:schemeClr val="bg1"/>
                          </a:solidFill>
                        </a:rPr>
                        <a:t>Woensdag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dk1"/>
                          </a:solidFill>
                          <a:effectLst/>
                          <a:latin typeface="+mn-lt"/>
                          <a:ea typeface="+mn-ea"/>
                          <a:cs typeface="+mn-cs"/>
                        </a:rPr>
                        <a:t>Controls</a:t>
                      </a:r>
                      <a:r>
                        <a:rPr lang="en-US" sz="1200" smtClean="0">
                          <a:effectLst/>
                        </a:rPr>
                        <a:t> </a:t>
                      </a:r>
                      <a:r>
                        <a:rPr lang="en-US" sz="1200" kern="1200" smtClean="0">
                          <a:solidFill>
                            <a:schemeClr val="dk1"/>
                          </a:solidFill>
                          <a:effectLst/>
                          <a:latin typeface="+mn-lt"/>
                          <a:ea typeface="+mn-ea"/>
                          <a:cs typeface="+mn-cs"/>
                        </a:rPr>
                        <a: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57563053"/>
                  </a:ext>
                </a:extLst>
              </a:tr>
              <a:tr h="820738">
                <a:tc>
                  <a:txBody>
                    <a:bodyPr/>
                    <a:lstStyle/>
                    <a:p>
                      <a:pPr algn="l"/>
                      <a:r>
                        <a:rPr lang="en-US" sz="1200" b="1" smtClean="0">
                          <a:solidFill>
                            <a:schemeClr val="bg1"/>
                          </a:solidFill>
                        </a:rPr>
                        <a:t>Donderdag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pPr algn="l"/>
                      <a:r>
                        <a:rPr lang="pt-PT" sz="1200" smtClean="0"/>
                        <a:t>DB</a:t>
                      </a:r>
                      <a:r>
                        <a:rPr lang="pt-PT" sz="1200" baseline="0" smtClean="0"/>
                        <a:t>, SQL Server</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804800010"/>
                  </a:ext>
                </a:extLst>
              </a:tr>
              <a:tr h="820738">
                <a:tc>
                  <a:txBody>
                    <a:bodyPr/>
                    <a:lstStyle/>
                    <a:p>
                      <a:pPr algn="l"/>
                      <a:r>
                        <a:rPr lang="en-GB" sz="1200" b="1" smtClean="0">
                          <a:solidFill>
                            <a:schemeClr val="bg1"/>
                          </a:solidFill>
                        </a:rPr>
                        <a:t>Vrijdag</a:t>
                      </a:r>
                      <a:endParaRPr lang="en-US" sz="1200" b="1">
                        <a:solidFill>
                          <a:schemeClr val="bg1"/>
                        </a:solidFill>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pPr algn="l"/>
                      <a:r>
                        <a:rPr lang="pt-PT" sz="1200" smtClean="0"/>
                        <a:t>Unit Testing (incl MS Fakes)</a:t>
                      </a:r>
                      <a:endParaRPr lang="pt-PT" sz="120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r>
            </a:tbl>
          </a:graphicData>
        </a:graphic>
      </p:graphicFrame>
      <p:sp>
        <p:nvSpPr>
          <p:cNvPr id="35" name="Text Placeholder 3">
            <a:extLst>
              <a:ext uri="{FF2B5EF4-FFF2-40B4-BE49-F238E27FC236}">
                <a16:creationId xmlns:a16="http://schemas.microsoft.com/office/drawing/2014/main" xmlns="" id="{486EE99D-0F26-4C00-B9D1-4A7357C5E15C}"/>
              </a:ext>
            </a:extLst>
          </p:cNvPr>
          <p:cNvSpPr txBox="1">
            <a:spLocks/>
          </p:cNvSpPr>
          <p:nvPr/>
        </p:nvSpPr>
        <p:spPr>
          <a:xfrm>
            <a:off x="695400" y="1177649"/>
            <a:ext cx="5256584" cy="351656"/>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800" b="1" i="0" u="none" strike="noStrike" kern="1200" cap="none" spc="0" normalizeH="0" baseline="0" noProof="0" smtClean="0">
                <a:ln>
                  <a:noFill/>
                </a:ln>
                <a:solidFill>
                  <a:srgbClr val="12ABDB"/>
                </a:solidFill>
                <a:effectLst/>
                <a:uLnTx/>
                <a:uFillTx/>
                <a:latin typeface="+mj-lt"/>
                <a:ea typeface="+mn-ea"/>
                <a:cs typeface="+mn-cs"/>
              </a:rPr>
              <a:t>Week 3 (18 – 22 december)</a:t>
            </a:r>
            <a:endParaRPr kumimoji="0" lang="pt-PT" sz="1800" b="1" i="0" u="none" strike="noStrike" kern="1200" cap="none" spc="0" normalizeH="0" baseline="0" noProof="0">
              <a:ln>
                <a:noFill/>
              </a:ln>
              <a:solidFill>
                <a:srgbClr val="12ABDB"/>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xmlns="" id="{4C290FE1-62B6-44AF-9203-06067F6FEBC2}"/>
              </a:ext>
            </a:extLst>
          </p:cNvPr>
          <p:cNvCxnSpPr>
            <a:cxnSpLocks/>
          </p:cNvCxnSpPr>
          <p:nvPr/>
        </p:nvCxnSpPr>
        <p:spPr>
          <a:xfrm>
            <a:off x="694645" y="1602055"/>
            <a:ext cx="5545371"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grpSp>
        <p:nvGrpSpPr>
          <p:cNvPr id="61" name="Group 25">
            <a:extLst>
              <a:ext uri="{FF2B5EF4-FFF2-40B4-BE49-F238E27FC236}">
                <a16:creationId xmlns:a16="http://schemas.microsoft.com/office/drawing/2014/main" xmlns="" id="{34960257-1FB2-4610-893E-1D6CF0399973}"/>
              </a:ext>
            </a:extLst>
          </p:cNvPr>
          <p:cNvGrpSpPr>
            <a:grpSpLocks noChangeAspect="1"/>
          </p:cNvGrpSpPr>
          <p:nvPr/>
        </p:nvGrpSpPr>
        <p:grpSpPr bwMode="auto">
          <a:xfrm>
            <a:off x="7618833" y="1527324"/>
            <a:ext cx="1186397" cy="1112051"/>
            <a:chOff x="-61" y="-66"/>
            <a:chExt cx="1133" cy="1062"/>
          </a:xfrm>
        </p:grpSpPr>
        <p:sp>
          <p:nvSpPr>
            <p:cNvPr id="62" name="Freeform 26">
              <a:extLst>
                <a:ext uri="{FF2B5EF4-FFF2-40B4-BE49-F238E27FC236}">
                  <a16:creationId xmlns:a16="http://schemas.microsoft.com/office/drawing/2014/main" xmlns="" id="{C4EE0664-D904-43BA-9914-7373E4A27EA4}"/>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C7FF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Freeform 27">
              <a:extLst>
                <a:ext uri="{FF2B5EF4-FFF2-40B4-BE49-F238E27FC236}">
                  <a16:creationId xmlns:a16="http://schemas.microsoft.com/office/drawing/2014/main" xmlns="" id="{F79C69B8-5C82-4A37-ADD6-F38319A6F6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08" y="1415979"/>
            <a:ext cx="1314845" cy="1314845"/>
          </a:xfrm>
          <a:prstGeom prst="rect">
            <a:avLst/>
          </a:prstGeom>
        </p:spPr>
      </p:pic>
    </p:spTree>
    <p:extLst>
      <p:ext uri="{BB962C8B-B14F-4D97-AF65-F5344CB8AC3E}">
        <p14:creationId xmlns:p14="http://schemas.microsoft.com/office/powerpoint/2010/main" val="37869435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brand_ppt-template-full-kit_1132017.potm" id="{91B1E3B8-CB99-4C77-9D9D-001CA2C7205A}" vid="{AF140CBB-5406-4B06-AAFA-D5CFAA6938D9}"/>
    </a:ext>
  </a:extLst>
</a:theme>
</file>

<file path=ppt/theme/theme2.xml><?xml version="1.0" encoding="utf-8"?>
<a:theme xmlns:a="http://schemas.openxmlformats.org/drawingml/2006/main" name="Section break">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brand_ppt-template-full-kit_1132017.potm" id="{91B1E3B8-CB99-4C77-9D9D-001CA2C7205A}" vid="{D9779D3B-25BB-421D-B44D-7B37B349C7B8}"/>
    </a:ext>
  </a:extLst>
</a:theme>
</file>

<file path=ppt/theme/theme3.xml><?xml version="1.0" encoding="utf-8"?>
<a:theme xmlns:a="http://schemas.openxmlformats.org/drawingml/2006/main" name="Title Slide">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brand_ppt-template-full-kit_1132017.potm" id="{91B1E3B8-CB99-4C77-9D9D-001CA2C7205A}" vid="{F1DA1E13-34EF-49A5-9E9A-AFFC0A720503}"/>
    </a:ext>
  </a:extLst>
</a:theme>
</file>

<file path=ppt/theme/theme4.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brand_ppt-template-full-kit_1132017.potm" id="{91B1E3B8-CB99-4C77-9D9D-001CA2C7205A}" vid="{21321D32-33F4-4CA8-AF5B-6D5736FEC16F}"/>
    </a:ext>
  </a:ext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new_brand_ppt-template-full-kit_1132017</Template>
  <TotalTime>44503</TotalTime>
  <Words>2297</Words>
  <Application>Microsoft Office PowerPoint</Application>
  <PresentationFormat>Widescreen</PresentationFormat>
  <Paragraphs>748</Paragraphs>
  <Slides>71</Slides>
  <Notes>44</Notes>
  <HiddenSlides>0</HiddenSlides>
  <MMClips>0</MMClips>
  <ScaleCrop>false</ScaleCrop>
  <HeadingPairs>
    <vt:vector size="8" baseType="variant">
      <vt:variant>
        <vt:lpstr>Fonts Used</vt:lpstr>
      </vt:variant>
      <vt:variant>
        <vt:i4>3</vt:i4>
      </vt:variant>
      <vt:variant>
        <vt:lpstr>Theme</vt:lpstr>
      </vt:variant>
      <vt:variant>
        <vt:i4>4</vt:i4>
      </vt:variant>
      <vt:variant>
        <vt:lpstr>Embedded OLE Servers</vt:lpstr>
      </vt:variant>
      <vt:variant>
        <vt:i4>1</vt:i4>
      </vt:variant>
      <vt:variant>
        <vt:lpstr>Slide Titles</vt:lpstr>
      </vt:variant>
      <vt:variant>
        <vt:i4>71</vt:i4>
      </vt:variant>
    </vt:vector>
  </HeadingPairs>
  <TitlesOfParts>
    <vt:vector size="79" baseType="lpstr">
      <vt:lpstr>Arial</vt:lpstr>
      <vt:lpstr>Verdana</vt:lpstr>
      <vt:lpstr>Wingdings</vt:lpstr>
      <vt:lpstr>Capgemini Master</vt:lpstr>
      <vt:lpstr>Section break</vt:lpstr>
      <vt:lpstr>Title Slide</vt:lpstr>
      <vt:lpstr>Final slides</vt:lpstr>
      <vt:lpstr>think-cell Slide</vt:lpstr>
      <vt:lpstr>SE Track Defensie</vt:lpstr>
      <vt:lpstr>PowerPoint Presentation</vt:lpstr>
      <vt:lpstr>C#</vt:lpstr>
      <vt:lpstr>Xaml</vt:lpstr>
      <vt:lpstr>Xaml  eXtensible eApplication eMarkup eLanguage</vt:lpstr>
      <vt:lpstr>Dagindeling</vt:lpstr>
      <vt:lpstr>Weekindeling</vt:lpstr>
      <vt:lpstr>Weekindeling</vt:lpstr>
      <vt:lpstr>Weekindeling</vt:lpstr>
      <vt:lpstr>Weekindeling</vt:lpstr>
      <vt:lpstr>Weekindeling</vt:lpstr>
      <vt:lpstr>Weekindeling</vt:lpstr>
      <vt:lpstr>Weekindeling</vt:lpstr>
      <vt:lpstr>Weekindeling</vt:lpstr>
      <vt:lpstr>Aanraders</vt:lpstr>
      <vt:lpstr>Handige links</vt:lpstr>
      <vt:lpstr>Git</vt:lpstr>
      <vt:lpstr>Naming</vt:lpstr>
      <vt:lpstr>Weekindeling</vt:lpstr>
      <vt:lpstr>PowerPoint Presentation</vt:lpstr>
      <vt:lpstr>Weekindeling</vt:lpstr>
      <vt:lpstr>Background links</vt:lpstr>
      <vt:lpstr>PowerPoint Presentation</vt:lpstr>
      <vt:lpstr>Weekindeling</vt:lpstr>
      <vt:lpstr>PowerPoint Presentation</vt:lpstr>
      <vt:lpstr>PowerPoint Presentation</vt:lpstr>
      <vt:lpstr>Weekindeling</vt:lpstr>
      <vt:lpstr>Code Quality</vt:lpstr>
      <vt:lpstr>Weekindeling</vt:lpstr>
      <vt:lpstr>(A)Sync &amp; Threading</vt:lpstr>
      <vt:lpstr>Weekindeling</vt:lpstr>
      <vt:lpstr>Anoniem</vt:lpstr>
      <vt:lpstr>Weekindeling</vt:lpstr>
      <vt:lpstr>PowerPoint Presentation</vt:lpstr>
      <vt:lpstr>Weekindeling</vt:lpstr>
      <vt:lpstr>PowerPoint Presentation</vt:lpstr>
      <vt:lpstr>Weekindeling</vt:lpstr>
      <vt:lpstr>PowerPoint Presentation</vt:lpstr>
      <vt:lpstr>Weekindeling</vt:lpstr>
      <vt:lpstr>MVVM</vt:lpstr>
      <vt:lpstr>Weekindeling</vt:lpstr>
      <vt:lpstr>Binding and its place in SoC</vt:lpstr>
      <vt:lpstr>Weekindeling</vt:lpstr>
      <vt:lpstr>Weekindeling</vt:lpstr>
      <vt:lpstr>PowerPoint Presentation</vt:lpstr>
      <vt:lpstr>Weekindeling</vt:lpstr>
      <vt:lpstr>Weekindeling</vt:lpstr>
      <vt:lpstr>Weekindeling</vt:lpstr>
      <vt:lpstr>MVVM</vt:lpstr>
      <vt:lpstr>PowerPoint Presentation</vt:lpstr>
      <vt:lpstr>Weekindeling</vt:lpstr>
      <vt:lpstr>PowerPoint Presentation</vt:lpstr>
      <vt:lpstr>PowerPoint Presentation</vt:lpstr>
      <vt:lpstr>Weekindeling</vt:lpstr>
      <vt:lpstr>Weekindeling</vt:lpstr>
      <vt:lpstr>Dependency Injection</vt:lpstr>
      <vt:lpstr>Weekindeling</vt:lpstr>
      <vt:lpstr>Service Oriented Architecture</vt:lpstr>
      <vt:lpstr>Service Oriented Architecture</vt:lpstr>
      <vt:lpstr>Service Oriented Architecture</vt:lpstr>
      <vt:lpstr>WCF Architecture</vt:lpstr>
      <vt:lpstr>Weekindeling</vt:lpstr>
      <vt:lpstr>Weekindeling</vt:lpstr>
      <vt:lpstr>Weekindeling</vt:lpstr>
      <vt:lpstr>Weekindeling</vt:lpstr>
      <vt:lpstr>Weekindeling</vt:lpstr>
      <vt:lpstr>Weekindeling</vt:lpstr>
      <vt:lpstr>PowerPoint Presentation</vt:lpstr>
      <vt:lpstr>Weekindeling</vt:lpstr>
      <vt:lpstr>Weekindeling</vt:lpstr>
      <vt:lpstr>Weekindeling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 Track Defensie</dc:title>
  <dc:creator>Windows User</dc:creator>
  <cp:lastModifiedBy>Windows User</cp:lastModifiedBy>
  <cp:revision>93</cp:revision>
  <dcterms:created xsi:type="dcterms:W3CDTF">2017-11-30T09:03:33Z</dcterms:created>
  <dcterms:modified xsi:type="dcterms:W3CDTF">2018-01-22T09:25:10Z</dcterms:modified>
</cp:coreProperties>
</file>